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7.jpeg" ContentType="image/jpeg"/>
  <Override PartName="/ppt/media/image18.jpeg" ContentType="image/jpeg"/>
  <Override PartName="/ppt/media/image19.jpeg" ContentType="image/jpeg"/>
  <Override PartName="/ppt/media/image20.jpeg" ContentType="image/jpeg"/>
  <Override PartName="/ppt/media/image21.jpeg" ContentType="image/jpeg"/>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media/image2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Relationships xmlns="http://schemas.openxmlformats.org/package/2006/relationships"><Relationship Id="rId1" Type="http://schemas.openxmlformats.org/officeDocument/2006/relationships/package" Target="../embeddings/Microsoft_Excel_Sheet10.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38.900000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20.200000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40.900000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2.5"/>
        <c:minorUnit val="6.2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6501"/>
          <c:y val="0.107499"/>
          <c:w val="0.97235"/>
          <c:h val="0.829565"/>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68.900000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12.700000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18.400000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7.5"/>
        <c:minorUnit val="8.75"/>
      </c:valAx>
      <c:spPr>
        <a:noFill/>
        <a:ln w="12700" cap="flat">
          <a:noFill/>
          <a:miter lim="400000"/>
        </a:ln>
        <a:effectLst/>
      </c:spPr>
    </c:plotArea>
    <c:legend>
      <c:legendPos val="t"/>
      <c:layout>
        <c:manualLayout>
          <c:xMode val="edge"/>
          <c:yMode val="edge"/>
          <c:x val="0.288106"/>
          <c:y val="0"/>
          <c:w val="0.446439"/>
          <c:h val="0.0623067"/>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76.400000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14.400000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9.200000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20"/>
        <c:minorUnit val="10"/>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52.400000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16.700000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30.900000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5"/>
        <c:minorUnit val="7.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49.600000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24.300000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26.100000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2.5"/>
        <c:minorUnit val="6.2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52.500000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18.100000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29.400000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5"/>
        <c:minorUnit val="7.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39.100000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18.100000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42.800000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2.5"/>
        <c:minorUnit val="6.2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48.100000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22.500000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29.400000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2.5"/>
        <c:minorUnit val="6.2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68.900000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10.600000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20.500000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17.5"/>
        <c:minorUnit val="8.7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228571"/>
          <c:y val="0.119087"/>
          <c:w val="0.972143"/>
          <c:h val="0.818547"/>
        </c:manualLayout>
      </c:layout>
      <c:barChart>
        <c:barDir val="col"/>
        <c:grouping val="clustered"/>
        <c:varyColors val="0"/>
        <c:ser>
          <c:idx val="0"/>
          <c:order val="0"/>
          <c:tx>
            <c:strRef>
              <c:f>Sheet1!$A$2</c:f>
              <c:strCache>
                <c:ptCount val="1"/>
                <c:pt idx="0">
                  <c:v>Positive</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Sheet1!$B$2:$B$2</c:f>
              <c:numCache>
                <c:ptCount val="1"/>
                <c:pt idx="0">
                  <c:v>80.200000</c:v>
                </c:pt>
              </c:numCache>
            </c:numRef>
          </c:val>
        </c:ser>
        <c:ser>
          <c:idx val="1"/>
          <c:order val="1"/>
          <c:tx>
            <c:strRef>
              <c:f>Sheet1!$A$3</c:f>
              <c:strCache>
                <c:ptCount val="1"/>
                <c:pt idx="0">
                  <c:v>Negative</c:v>
                </c:pt>
              </c:strCache>
            </c:strRef>
          </c:tx>
          <c:spPr>
            <a:solidFill>
              <a:schemeClr val="accent2"/>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Sheet1!$B$3:$B$3</c:f>
              <c:numCache>
                <c:ptCount val="1"/>
                <c:pt idx="0">
                  <c:v>12.700000</c:v>
                </c:pt>
              </c:numCache>
            </c:numRef>
          </c:val>
        </c:ser>
        <c:ser>
          <c:idx val="2"/>
          <c:order val="2"/>
          <c:tx>
            <c:strRef>
              <c:f>Sheet1!$A$4</c:f>
              <c:strCache>
                <c:ptCount val="1"/>
                <c:pt idx="0">
                  <c:v>Neutral</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808080"/>
                    </a:solidFill>
                    <a:latin typeface="Calibri"/>
                  </a:defRPr>
                </a:pPr>
              </a:p>
            </c:txPr>
            <c:dLblPos val="outEnd"/>
            <c:showLegendKey val="0"/>
            <c:showVal val="1"/>
            <c:showCatName val="0"/>
            <c:showSerName val="0"/>
            <c:showPercent val="0"/>
            <c:showBubbleSize val="0"/>
            <c:showLeaderLines val="0"/>
          </c:dLbls>
          <c:cat>
            <c:strRef>
              <c:f>Sheet1!$B$1:$B$1</c:f>
              <c:strCache>
                <c:ptCount val="1"/>
                <c:pt idx="0">
                  <c:v>Response Balance</c:v>
                </c:pt>
              </c:strCache>
            </c:strRef>
          </c:cat>
          <c:val>
            <c:numRef>
              <c:f>Sheet1!$B$4:$B$4</c:f>
              <c:numCache>
                <c:ptCount val="1"/>
                <c:pt idx="0">
                  <c:v>7.100000</c:v>
                </c:pt>
              </c:numCache>
            </c:numRef>
          </c:val>
        </c:ser>
        <c:gapWidth val="444"/>
        <c:overlap val="-90"/>
        <c:axId val="2094734552"/>
        <c:axId val="2094734553"/>
      </c:barChart>
      <c:catAx>
        <c:axId val="2094734552"/>
        <c:scaling>
          <c:orientation val="minMax"/>
        </c:scaling>
        <c:delete val="0"/>
        <c:axPos val="b"/>
        <c:majorGridlines>
          <c:spPr>
            <a:ln w="12700" cap="flat">
              <a:solidFill>
                <a:srgbClr val="D9D9D9"/>
              </a:solidFill>
              <a:prstDash val="solid"/>
              <a:round/>
            </a:ln>
          </c:spPr>
        </c:majorGridlines>
        <c:numFmt formatCode="General" sourceLinked="0"/>
        <c:majorTickMark val="none"/>
        <c:minorTickMark val="none"/>
        <c:tickLblPos val="low"/>
        <c:spPr>
          <a:ln w="12700" cap="flat">
            <a:solidFill>
              <a:srgbClr val="888888"/>
            </a:solidFill>
            <a:prstDash val="solid"/>
            <a:miter lim="800000"/>
          </a:ln>
        </c:spPr>
        <c:txPr>
          <a:bodyPr rot="0"/>
          <a:lstStyle/>
          <a:p>
            <a:pPr>
              <a:defRPr b="0" i="0" strike="noStrike" sz="1000" u="none">
                <a:solidFill>
                  <a:srgbClr val="595959"/>
                </a:solidFill>
                <a:latin typeface="Calibri"/>
              </a:defRPr>
            </a:pPr>
          </a:p>
        </c:txPr>
        <c:crossAx val="2094734553"/>
        <c:crosses val="autoZero"/>
        <c:auto val="1"/>
        <c:lblAlgn val="ctr"/>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b="0" i="0" strike="noStrike" sz="1000" u="none">
                <a:solidFill>
                  <a:srgbClr val="000000"/>
                </a:solidFill>
                <a:latin typeface="Calibri"/>
              </a:defRPr>
            </a:pPr>
          </a:p>
        </c:txPr>
        <c:crossAx val="2094734552"/>
        <c:crosses val="autoZero"/>
        <c:crossBetween val="between"/>
        <c:majorUnit val="22.5"/>
        <c:minorUnit val="11.25"/>
      </c:valAx>
      <c:spPr>
        <a:noFill/>
        <a:ln w="12700" cap="flat">
          <a:noFill/>
          <a:miter lim="400000"/>
        </a:ln>
        <a:effectLst/>
      </c:spPr>
    </c:plotArea>
    <c:legend>
      <c:legendPos val="t"/>
      <c:layout>
        <c:manualLayout>
          <c:xMode val="edge"/>
          <c:yMode val="edge"/>
          <c:x val="0.286168"/>
          <c:y val="0"/>
          <c:w val="0.450521"/>
          <c:h val="0.0618852"/>
        </c:manualLayout>
      </c:layout>
      <c:overlay val="1"/>
      <c:spPr>
        <a:noFill/>
        <a:ln w="12700" cap="flat">
          <a:noFill/>
          <a:miter lim="400000"/>
        </a:ln>
        <a:effectLst/>
      </c:spPr>
      <c:txPr>
        <a:bodyPr rot="0"/>
        <a:lstStyle/>
        <a:p>
          <a:pPr>
            <a:defRPr b="0" i="0" strike="noStrike" sz="1100" u="none">
              <a:solidFill>
                <a:srgbClr val="595959"/>
              </a:solidFill>
              <a:latin typeface="Calibri"/>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38"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 Id="rId3" Type="http://schemas.openxmlformats.org/officeDocument/2006/relationships/image" Target="../media/image5.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 Id="rId3" Type="http://schemas.openxmlformats.org/officeDocument/2006/relationships/image" Target="../media/image7.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 Id="rId3" Type="http://schemas.openxmlformats.org/officeDocument/2006/relationships/image" Target="../media/image9.jpe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jpeg"/><Relationship Id="rId3" Type="http://schemas.openxmlformats.org/officeDocument/2006/relationships/image" Target="../media/image11.jpe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jpeg"/><Relationship Id="rId3" Type="http://schemas.openxmlformats.org/officeDocument/2006/relationships/image" Target="../media/image13.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4.jpeg"/><Relationship Id="rId3" Type="http://schemas.openxmlformats.org/officeDocument/2006/relationships/image" Target="../media/image15.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6.jpeg"/><Relationship Id="rId3" Type="http://schemas.openxmlformats.org/officeDocument/2006/relationships/image" Target="../media/image17.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8.jpeg"/><Relationship Id="rId3" Type="http://schemas.openxmlformats.org/officeDocument/2006/relationships/image" Target="../media/image19.jpe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0.jpeg"/><Relationship Id="rId3" Type="http://schemas.openxmlformats.org/officeDocument/2006/relationships/image" Target="../media/image21.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5.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7.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8.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9.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0.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2.jpeg"/></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rcan.yonel@anytool.nl"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EAAF0"/>
        </a:solidFill>
      </p:bgPr>
    </p:bg>
    <p:spTree>
      <p:nvGrpSpPr>
        <p:cNvPr id="1" name=""/>
        <p:cNvGrpSpPr/>
        <p:nvPr/>
      </p:nvGrpSpPr>
      <p:grpSpPr>
        <a:xfrm>
          <a:off x="0" y="0"/>
          <a:ext cx="0" cy="0"/>
          <a:chOff x="0" y="0"/>
          <a:chExt cx="0" cy="0"/>
        </a:xfrm>
      </p:grpSpPr>
      <p:sp>
        <p:nvSpPr>
          <p:cNvPr id="94" name="TextBox 7"/>
          <p:cNvSpPr txBox="1"/>
          <p:nvPr/>
        </p:nvSpPr>
        <p:spPr>
          <a:xfrm>
            <a:off x="2496427" y="2349500"/>
            <a:ext cx="6925975" cy="1450688"/>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ctr">
              <a:defRPr b="1" sz="7200">
                <a:solidFill>
                  <a:srgbClr val="FFFFFF"/>
                </a:solidFill>
              </a:defRPr>
            </a:pPr>
            <a:r>
              <a:t>SUS TEST RESULTS</a:t>
            </a:r>
            <a:br/>
            <a:r>
              <a:rPr b="0" i="1" sz="1800"/>
              <a:t>(Wednesday Apr 21, 2021 – Wednesday May 5, 2021)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SUS Test (Dutch version)</a:t>
            </a:r>
          </a:p>
        </p:txBody>
      </p:sp>
      <p:sp>
        <p:nvSpPr>
          <p:cNvPr id="128" name="Subtitle 2"/>
          <p:cNvSpPr txBox="1"/>
          <p:nvPr>
            <p:ph type="subTitle" sz="quarter" idx="1"/>
          </p:nvPr>
        </p:nvSpPr>
        <p:spPr>
          <a:xfrm>
            <a:off x="1524000" y="2545584"/>
            <a:ext cx="1190921" cy="1733715"/>
          </a:xfrm>
          <a:prstGeom prst="rect">
            <a:avLst/>
          </a:prstGeom>
        </p:spPr>
        <p:txBody>
          <a:bodyPr anchor="ctr"/>
          <a:lstStyle/>
          <a:p>
            <a:pPr>
              <a:lnSpc>
                <a:spcPct val="150000"/>
              </a:lnSpc>
              <a:defRPr sz="1800">
                <a:solidFill>
                  <a:srgbClr val="222A35"/>
                </a:solidFill>
              </a:defRPr>
            </a:pPr>
            <a:r>
              <a:t>Views</a:t>
            </a:r>
            <a:br/>
            <a:r>
              <a:rPr sz="4000"/>
              <a:t>50</a:t>
            </a:r>
          </a:p>
        </p:txBody>
      </p:sp>
      <p:sp>
        <p:nvSpPr>
          <p:cNvPr id="129" name="Subtitle 2"/>
          <p:cNvSpPr txBox="1"/>
          <p:nvPr/>
        </p:nvSpPr>
        <p:spPr>
          <a:xfrm>
            <a:off x="2918638" y="2905168"/>
            <a:ext cx="1058631"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Views</a:t>
            </a:r>
            <a:br/>
            <a:r>
              <a:rPr sz="4000"/>
              <a:t>35</a:t>
            </a:r>
          </a:p>
        </p:txBody>
      </p:sp>
      <p:sp>
        <p:nvSpPr>
          <p:cNvPr id="130" name="Subtitle 2"/>
          <p:cNvSpPr txBox="1"/>
          <p:nvPr/>
        </p:nvSpPr>
        <p:spPr>
          <a:xfrm>
            <a:off x="4226705" y="2907526"/>
            <a:ext cx="1445130"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Responses</a:t>
            </a:r>
            <a:br/>
            <a:r>
              <a:rPr sz="4000"/>
              <a:t>28</a:t>
            </a:r>
          </a:p>
        </p:txBody>
      </p:sp>
      <p:sp>
        <p:nvSpPr>
          <p:cNvPr id="131" name="Subtitle 2"/>
          <p:cNvSpPr txBox="1"/>
          <p:nvPr/>
        </p:nvSpPr>
        <p:spPr>
          <a:xfrm>
            <a:off x="7821284" y="2915375"/>
            <a:ext cx="2505799"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Average time to complete</a:t>
            </a:r>
            <a:br/>
            <a:r>
              <a:rPr sz="4000"/>
              <a:t>01:20</a:t>
            </a:r>
          </a:p>
        </p:txBody>
      </p:sp>
      <p:sp>
        <p:nvSpPr>
          <p:cNvPr id="132" name="Subtitle 2"/>
          <p:cNvSpPr txBox="1"/>
          <p:nvPr/>
        </p:nvSpPr>
        <p:spPr>
          <a:xfrm>
            <a:off x="5921273" y="2905168"/>
            <a:ext cx="1650575"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Completion Rate</a:t>
            </a:r>
            <a:br/>
            <a:r>
              <a:rPr sz="4000"/>
              <a:t>80%</a:t>
            </a:r>
          </a:p>
        </p:txBody>
      </p:sp>
      <p:sp>
        <p:nvSpPr>
          <p:cNvPr id="133" name="Subtitle 2"/>
          <p:cNvSpPr txBox="1"/>
          <p:nvPr/>
        </p:nvSpPr>
        <p:spPr>
          <a:xfrm>
            <a:off x="1792357" y="5018771"/>
            <a:ext cx="9052560" cy="392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90000"/>
              </a:lnSpc>
              <a:spcBef>
                <a:spcPts val="1000"/>
              </a:spcBef>
              <a:defRPr b="1" sz="2400">
                <a:solidFill>
                  <a:srgbClr val="222A35"/>
                </a:solidFill>
              </a:defRPr>
            </a:pPr>
            <a:r>
              <a:t>SUS Test Average: </a:t>
            </a:r>
            <a:r>
              <a:rPr b="0"/>
              <a:t> 61 </a:t>
            </a:r>
            <a:r>
              <a:rPr b="0" sz="1400"/>
              <a:t>(1710 point / 28)</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SUS Test (English version)</a:t>
            </a:r>
          </a:p>
        </p:txBody>
      </p:sp>
      <p:sp>
        <p:nvSpPr>
          <p:cNvPr id="136" name="Subtitle 2"/>
          <p:cNvSpPr txBox="1"/>
          <p:nvPr>
            <p:ph type="subTitle" sz="quarter" idx="1"/>
          </p:nvPr>
        </p:nvSpPr>
        <p:spPr>
          <a:xfrm>
            <a:off x="1524000" y="2545584"/>
            <a:ext cx="1190921" cy="1733715"/>
          </a:xfrm>
          <a:prstGeom prst="rect">
            <a:avLst/>
          </a:prstGeom>
        </p:spPr>
        <p:txBody>
          <a:bodyPr anchor="ctr"/>
          <a:lstStyle/>
          <a:p>
            <a:pPr>
              <a:lnSpc>
                <a:spcPct val="150000"/>
              </a:lnSpc>
              <a:defRPr sz="1800">
                <a:solidFill>
                  <a:srgbClr val="222A35"/>
                </a:solidFill>
              </a:defRPr>
            </a:pPr>
            <a:r>
              <a:t>Views</a:t>
            </a:r>
            <a:br/>
            <a:r>
              <a:rPr sz="4000"/>
              <a:t>43</a:t>
            </a:r>
          </a:p>
        </p:txBody>
      </p:sp>
      <p:sp>
        <p:nvSpPr>
          <p:cNvPr id="137" name="Subtitle 2"/>
          <p:cNvSpPr txBox="1"/>
          <p:nvPr/>
        </p:nvSpPr>
        <p:spPr>
          <a:xfrm>
            <a:off x="2918638" y="2905168"/>
            <a:ext cx="1058631"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Starts</a:t>
            </a:r>
            <a:br/>
            <a:r>
              <a:rPr sz="4000"/>
              <a:t>23</a:t>
            </a:r>
          </a:p>
        </p:txBody>
      </p:sp>
      <p:sp>
        <p:nvSpPr>
          <p:cNvPr id="138" name="Subtitle 2"/>
          <p:cNvSpPr txBox="1"/>
          <p:nvPr/>
        </p:nvSpPr>
        <p:spPr>
          <a:xfrm>
            <a:off x="4226705" y="2907526"/>
            <a:ext cx="1445130"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Responses</a:t>
            </a:r>
            <a:br/>
            <a:r>
              <a:rPr sz="4000"/>
              <a:t>13</a:t>
            </a:r>
          </a:p>
        </p:txBody>
      </p:sp>
      <p:sp>
        <p:nvSpPr>
          <p:cNvPr id="139" name="Subtitle 2"/>
          <p:cNvSpPr txBox="1"/>
          <p:nvPr/>
        </p:nvSpPr>
        <p:spPr>
          <a:xfrm>
            <a:off x="7821284" y="2915375"/>
            <a:ext cx="2505799"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Average time to complete</a:t>
            </a:r>
            <a:br/>
            <a:r>
              <a:rPr sz="4000"/>
              <a:t>04:15</a:t>
            </a:r>
          </a:p>
        </p:txBody>
      </p:sp>
      <p:sp>
        <p:nvSpPr>
          <p:cNvPr id="140" name="Subtitle 2"/>
          <p:cNvSpPr txBox="1"/>
          <p:nvPr/>
        </p:nvSpPr>
        <p:spPr>
          <a:xfrm>
            <a:off x="5921273" y="2905168"/>
            <a:ext cx="1650575"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Completion Rate</a:t>
            </a:r>
            <a:br/>
            <a:r>
              <a:rPr sz="4000"/>
              <a:t>56.5%</a:t>
            </a:r>
          </a:p>
        </p:txBody>
      </p:sp>
      <p:sp>
        <p:nvSpPr>
          <p:cNvPr id="141" name="Subtitle 2"/>
          <p:cNvSpPr txBox="1"/>
          <p:nvPr/>
        </p:nvSpPr>
        <p:spPr>
          <a:xfrm>
            <a:off x="1792357" y="5018771"/>
            <a:ext cx="9052560" cy="392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90000"/>
              </a:lnSpc>
              <a:spcBef>
                <a:spcPts val="1000"/>
              </a:spcBef>
              <a:defRPr b="1" sz="2400">
                <a:solidFill>
                  <a:srgbClr val="222A35"/>
                </a:solidFill>
              </a:defRPr>
            </a:pPr>
            <a:r>
              <a:t>SUS Test Average: </a:t>
            </a:r>
            <a:r>
              <a:rPr b="0"/>
              <a:t> 66 </a:t>
            </a:r>
            <a:r>
              <a:rPr b="0" sz="1400"/>
              <a:t>(857.5 point / 13)</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SUS Test (Average)</a:t>
            </a:r>
          </a:p>
        </p:txBody>
      </p:sp>
      <p:sp>
        <p:nvSpPr>
          <p:cNvPr id="144" name="Subtitle 2"/>
          <p:cNvSpPr txBox="1"/>
          <p:nvPr>
            <p:ph type="subTitle" sz="quarter" idx="1"/>
          </p:nvPr>
        </p:nvSpPr>
        <p:spPr>
          <a:xfrm>
            <a:off x="1524000" y="2545584"/>
            <a:ext cx="1190921" cy="1733715"/>
          </a:xfrm>
          <a:prstGeom prst="rect">
            <a:avLst/>
          </a:prstGeom>
        </p:spPr>
        <p:txBody>
          <a:bodyPr anchor="ctr"/>
          <a:lstStyle/>
          <a:p>
            <a:pPr>
              <a:lnSpc>
                <a:spcPct val="150000"/>
              </a:lnSpc>
              <a:defRPr sz="1800">
                <a:solidFill>
                  <a:srgbClr val="222A35"/>
                </a:solidFill>
              </a:defRPr>
            </a:pPr>
            <a:r>
              <a:t>Views</a:t>
            </a:r>
            <a:br/>
            <a:r>
              <a:rPr sz="4000"/>
              <a:t>47</a:t>
            </a:r>
          </a:p>
        </p:txBody>
      </p:sp>
      <p:sp>
        <p:nvSpPr>
          <p:cNvPr id="145" name="Subtitle 2"/>
          <p:cNvSpPr txBox="1"/>
          <p:nvPr/>
        </p:nvSpPr>
        <p:spPr>
          <a:xfrm>
            <a:off x="2918638" y="2905168"/>
            <a:ext cx="1058631"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Starts</a:t>
            </a:r>
            <a:br/>
            <a:r>
              <a:rPr sz="4000"/>
              <a:t>29</a:t>
            </a:r>
          </a:p>
        </p:txBody>
      </p:sp>
      <p:sp>
        <p:nvSpPr>
          <p:cNvPr id="146" name="Subtitle 2"/>
          <p:cNvSpPr txBox="1"/>
          <p:nvPr/>
        </p:nvSpPr>
        <p:spPr>
          <a:xfrm>
            <a:off x="4226705" y="2907526"/>
            <a:ext cx="1445130"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Responses</a:t>
            </a:r>
            <a:br/>
            <a:r>
              <a:rPr sz="4000"/>
              <a:t>20</a:t>
            </a:r>
          </a:p>
        </p:txBody>
      </p:sp>
      <p:sp>
        <p:nvSpPr>
          <p:cNvPr id="147" name="Subtitle 2"/>
          <p:cNvSpPr txBox="1"/>
          <p:nvPr/>
        </p:nvSpPr>
        <p:spPr>
          <a:xfrm>
            <a:off x="7821284" y="2915375"/>
            <a:ext cx="2505799"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Average time to complete</a:t>
            </a:r>
            <a:br/>
            <a:r>
              <a:rPr sz="4000"/>
              <a:t>02:48</a:t>
            </a:r>
          </a:p>
        </p:txBody>
      </p:sp>
      <p:sp>
        <p:nvSpPr>
          <p:cNvPr id="148" name="Subtitle 2"/>
          <p:cNvSpPr txBox="1"/>
          <p:nvPr/>
        </p:nvSpPr>
        <p:spPr>
          <a:xfrm>
            <a:off x="5921273" y="2905168"/>
            <a:ext cx="1650575" cy="10145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lnSpc>
                <a:spcPct val="150000"/>
              </a:lnSpc>
              <a:spcBef>
                <a:spcPts val="1000"/>
              </a:spcBef>
              <a:defRPr>
                <a:solidFill>
                  <a:srgbClr val="222A35"/>
                </a:solidFill>
              </a:defRPr>
            </a:pPr>
            <a:r>
              <a:t>Completion Rate</a:t>
            </a:r>
            <a:br/>
            <a:r>
              <a:rPr sz="4000"/>
              <a:t>68.9%</a:t>
            </a:r>
          </a:p>
        </p:txBody>
      </p:sp>
      <p:sp>
        <p:nvSpPr>
          <p:cNvPr id="149" name="Subtitle 2"/>
          <p:cNvSpPr txBox="1"/>
          <p:nvPr/>
        </p:nvSpPr>
        <p:spPr>
          <a:xfrm>
            <a:off x="1792357" y="5018771"/>
            <a:ext cx="9052560" cy="392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90000"/>
              </a:lnSpc>
              <a:spcBef>
                <a:spcPts val="1000"/>
              </a:spcBef>
              <a:defRPr b="1" sz="2400">
                <a:solidFill>
                  <a:srgbClr val="222A35"/>
                </a:solidFill>
              </a:defRPr>
            </a:pPr>
            <a:r>
              <a:t>SUS Test Average: </a:t>
            </a:r>
            <a:r>
              <a:rPr b="0"/>
              <a:t> 63.5</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Which company employees answered the test</a:t>
            </a:r>
          </a:p>
        </p:txBody>
      </p:sp>
      <p:sp>
        <p:nvSpPr>
          <p:cNvPr id="152" name="TextBox 4"/>
          <p:cNvSpPr txBox="1"/>
          <p:nvPr/>
        </p:nvSpPr>
        <p:spPr>
          <a:xfrm>
            <a:off x="6478325" y="1673600"/>
            <a:ext cx="4711149" cy="47145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Company Q</a:t>
            </a:r>
          </a:p>
          <a:p>
            <a:pPr marL="285750" indent="-285750">
              <a:buSzPct val="100000"/>
              <a:buFont typeface="Arial"/>
              <a:buChar char="•"/>
            </a:pPr>
            <a:r>
              <a:t>Company R</a:t>
            </a:r>
          </a:p>
          <a:p>
            <a:pPr marL="285750" indent="-285750">
              <a:buSzPct val="100000"/>
              <a:buFont typeface="Arial"/>
              <a:buChar char="•"/>
            </a:pPr>
            <a:r>
              <a:t>Company S</a:t>
            </a:r>
          </a:p>
          <a:p>
            <a:pPr marL="285750" indent="-285750">
              <a:buSzPct val="100000"/>
              <a:buFont typeface="Arial"/>
              <a:buChar char="•"/>
            </a:pPr>
            <a:r>
              <a:t>Company T</a:t>
            </a:r>
          </a:p>
          <a:p>
            <a:pPr marL="285750" indent="-285750">
              <a:buSzPct val="100000"/>
              <a:buFont typeface="Arial"/>
              <a:buChar char="•"/>
            </a:pPr>
            <a:r>
              <a:t>Company U</a:t>
            </a:r>
          </a:p>
          <a:p>
            <a:pPr marL="285750" indent="-285750">
              <a:buSzPct val="100000"/>
              <a:buFont typeface="Arial"/>
              <a:buChar char="•"/>
            </a:pPr>
            <a:r>
              <a:t>Company V</a:t>
            </a:r>
          </a:p>
          <a:p>
            <a:pPr marL="285750" indent="-285750">
              <a:buSzPct val="100000"/>
              <a:buFont typeface="Arial"/>
              <a:buChar char="•"/>
            </a:pPr>
            <a:r>
              <a:t>Company W</a:t>
            </a:r>
          </a:p>
          <a:p>
            <a:pPr marL="285750" indent="-285750">
              <a:buSzPct val="100000"/>
              <a:buFont typeface="Arial"/>
              <a:buChar char="•"/>
            </a:pPr>
            <a:r>
              <a:t>Company X</a:t>
            </a:r>
          </a:p>
          <a:p>
            <a:pPr marL="285750" indent="-285750">
              <a:buSzPct val="100000"/>
              <a:buFont typeface="Arial"/>
              <a:buChar char="•"/>
            </a:pPr>
            <a:r>
              <a:t>Company Y</a:t>
            </a:r>
          </a:p>
          <a:p>
            <a:pPr marL="285750" indent="-285750">
              <a:buSzPct val="100000"/>
              <a:buFont typeface="Arial"/>
              <a:buChar char="•"/>
            </a:pPr>
            <a:r>
              <a:t>Company Z</a:t>
            </a:r>
          </a:p>
          <a:p>
            <a:pPr marL="285750" indent="-285750">
              <a:buSzPct val="100000"/>
              <a:buFont typeface="Arial"/>
              <a:buChar char="•"/>
            </a:pPr>
            <a:r>
              <a:t>Company AA</a:t>
            </a:r>
          </a:p>
          <a:p>
            <a:pPr marL="285750" indent="-285750">
              <a:buSzPct val="100000"/>
              <a:buFont typeface="Arial"/>
              <a:buChar char="•"/>
            </a:pPr>
            <a:r>
              <a:t>Company AB (2 person)</a:t>
            </a:r>
          </a:p>
          <a:p>
            <a:pPr marL="285750" indent="-285750">
              <a:buSzPct val="100000"/>
              <a:buFont typeface="Arial"/>
              <a:buChar char="•"/>
            </a:pPr>
            <a:r>
              <a:t>Company AC</a:t>
            </a:r>
          </a:p>
          <a:p>
            <a:pPr marL="285750" indent="-285750">
              <a:buSzPct val="100000"/>
              <a:buFont typeface="Arial"/>
              <a:buChar char="•"/>
            </a:pPr>
            <a:r>
              <a:t>Company AD</a:t>
            </a:r>
          </a:p>
          <a:p>
            <a:pPr marL="285750" indent="-285750">
              <a:buSzPct val="100000"/>
              <a:buFont typeface="Arial"/>
              <a:buChar char="•"/>
            </a:pPr>
            <a:r>
              <a:t>Company AE (3 person)</a:t>
            </a:r>
          </a:p>
        </p:txBody>
      </p:sp>
      <p:sp>
        <p:nvSpPr>
          <p:cNvPr id="153" name="TextBox 5"/>
          <p:cNvSpPr txBox="1"/>
          <p:nvPr/>
        </p:nvSpPr>
        <p:spPr>
          <a:xfrm>
            <a:off x="989786" y="1673600"/>
            <a:ext cx="4711149" cy="47145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Company A (2 person)</a:t>
            </a:r>
          </a:p>
          <a:p>
            <a:pPr marL="285750" indent="-285750">
              <a:buSzPct val="100000"/>
              <a:buFont typeface="Arial"/>
              <a:buChar char="•"/>
            </a:pPr>
            <a:r>
              <a:t>Company B </a:t>
            </a:r>
          </a:p>
          <a:p>
            <a:pPr marL="285750" indent="-285750">
              <a:buSzPct val="100000"/>
              <a:buFont typeface="Arial"/>
              <a:buChar char="•"/>
            </a:pPr>
            <a:r>
              <a:t>Company C (2 person)</a:t>
            </a:r>
          </a:p>
          <a:p>
            <a:pPr marL="285750" indent="-285750">
              <a:buSzPct val="100000"/>
              <a:buFont typeface="Arial"/>
              <a:buChar char="•"/>
            </a:pPr>
            <a:r>
              <a:t>Company D</a:t>
            </a:r>
          </a:p>
          <a:p>
            <a:pPr marL="285750" indent="-285750">
              <a:buSzPct val="100000"/>
              <a:buFont typeface="Arial"/>
              <a:buChar char="•"/>
            </a:pPr>
            <a:r>
              <a:t>Company E</a:t>
            </a:r>
          </a:p>
          <a:p>
            <a:pPr marL="285750" indent="-285750">
              <a:buSzPct val="100000"/>
              <a:buFont typeface="Arial"/>
              <a:buChar char="•"/>
            </a:pPr>
            <a:r>
              <a:t>Company F  (2 person)</a:t>
            </a:r>
          </a:p>
          <a:p>
            <a:pPr marL="285750" indent="-285750">
              <a:buSzPct val="100000"/>
              <a:buFont typeface="Arial"/>
              <a:buChar char="•"/>
            </a:pPr>
            <a:r>
              <a:t>Company G</a:t>
            </a:r>
          </a:p>
          <a:p>
            <a:pPr marL="285750" indent="-285750">
              <a:buSzPct val="100000"/>
              <a:buFont typeface="Arial"/>
              <a:buChar char="•"/>
            </a:pPr>
            <a:r>
              <a:t>Company H </a:t>
            </a:r>
          </a:p>
          <a:p>
            <a:pPr marL="285750" indent="-285750">
              <a:buSzPct val="100000"/>
              <a:buFont typeface="Arial"/>
              <a:buChar char="•"/>
            </a:pPr>
            <a:r>
              <a:t>Company I</a:t>
            </a:r>
          </a:p>
          <a:p>
            <a:pPr marL="285750" indent="-285750">
              <a:buSzPct val="100000"/>
              <a:buFont typeface="Arial"/>
              <a:buChar char="•"/>
            </a:pPr>
            <a:r>
              <a:t>Company J  (2 person)</a:t>
            </a:r>
          </a:p>
          <a:p>
            <a:pPr marL="285750" indent="-285750">
              <a:buSzPct val="100000"/>
              <a:buFont typeface="Arial"/>
              <a:buChar char="•"/>
            </a:pPr>
            <a:r>
              <a:t>Company K</a:t>
            </a:r>
          </a:p>
          <a:p>
            <a:pPr marL="285750" indent="-285750">
              <a:buSzPct val="100000"/>
              <a:buFont typeface="Arial"/>
              <a:buChar char="•"/>
            </a:pPr>
            <a:r>
              <a:t>Company L (2 person)</a:t>
            </a:r>
          </a:p>
          <a:p>
            <a:pPr marL="285750" indent="-285750">
              <a:buSzPct val="100000"/>
              <a:buFont typeface="Arial"/>
              <a:buChar char="•"/>
            </a:pPr>
            <a:r>
              <a:t>Company M</a:t>
            </a:r>
          </a:p>
          <a:p>
            <a:pPr marL="285750" indent="-285750">
              <a:buSzPct val="100000"/>
              <a:buFont typeface="Arial"/>
              <a:buChar char="•"/>
            </a:pPr>
            <a:r>
              <a:t>Company N</a:t>
            </a:r>
          </a:p>
          <a:p>
            <a:pPr marL="285750" indent="-285750">
              <a:buSzPct val="100000"/>
              <a:buFont typeface="Arial"/>
              <a:buChar char="•"/>
            </a:pPr>
            <a:r>
              <a:t>Company O</a:t>
            </a:r>
          </a:p>
          <a:p>
            <a:pPr marL="285750" indent="-285750">
              <a:buSzPct val="100000"/>
              <a:buFont typeface="Arial"/>
              <a:buChar char="•"/>
            </a:pPr>
            <a:r>
              <a:t>Company P (2 person)</a:t>
            </a:r>
          </a:p>
        </p:txBody>
      </p:sp>
      <p:sp>
        <p:nvSpPr>
          <p:cNvPr id="154" name="Subtitle 2"/>
          <p:cNvSpPr txBox="1"/>
          <p:nvPr/>
        </p:nvSpPr>
        <p:spPr>
          <a:xfrm>
            <a:off x="6489741" y="6362290"/>
            <a:ext cx="4014894" cy="280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50000"/>
              </a:lnSpc>
              <a:spcBef>
                <a:spcPts val="1000"/>
              </a:spcBef>
              <a:defRPr sz="1400">
                <a:solidFill>
                  <a:srgbClr val="808080"/>
                </a:solidFill>
              </a:defRPr>
            </a:lvl1pPr>
          </a:lstStyle>
          <a:p>
            <a:pPr/>
            <a:r>
              <a:t>Totally 30 company</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#1</a:t>
            </a:r>
          </a:p>
        </p:txBody>
      </p:sp>
      <p:sp>
        <p:nvSpPr>
          <p:cNvPr id="157"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 Any tool- ” is easy to use.</a:t>
            </a:r>
          </a:p>
        </p:txBody>
      </p:sp>
      <p:pic>
        <p:nvPicPr>
          <p:cNvPr id="158" name="01.jpg" descr="01.jpg"/>
          <p:cNvPicPr>
            <a:picLocks noChangeAspect="1"/>
          </p:cNvPicPr>
          <p:nvPr/>
        </p:nvPicPr>
        <p:blipFill>
          <a:blip r:embed="rId2">
            <a:extLst/>
          </a:blip>
          <a:srcRect l="0" t="1273" r="0" b="1273"/>
          <a:stretch>
            <a:fillRect/>
          </a:stretch>
        </p:blipFill>
        <p:spPr>
          <a:xfrm>
            <a:off x="1440744" y="2305477"/>
            <a:ext cx="4270844" cy="2481157"/>
          </a:xfrm>
          <a:prstGeom prst="rect">
            <a:avLst/>
          </a:prstGeom>
          <a:ln w="12700">
            <a:miter lim="400000"/>
          </a:ln>
          <a:effectLst>
            <a:outerShdw sx="100000" sy="100000" kx="0" ky="0" algn="b" rotWithShape="0" blurRad="76200" dist="0" dir="13500000">
              <a:srgbClr val="000000">
                <a:alpha val="20000"/>
              </a:srgbClr>
            </a:outerShdw>
          </a:effectLst>
        </p:spPr>
      </p:pic>
      <p:pic>
        <p:nvPicPr>
          <p:cNvPr id="159" name="02.jpg" descr="02.jpg"/>
          <p:cNvPicPr>
            <a:picLocks noChangeAspect="1"/>
          </p:cNvPicPr>
          <p:nvPr/>
        </p:nvPicPr>
        <p:blipFill>
          <a:blip r:embed="rId3">
            <a:extLst/>
          </a:blip>
          <a:srcRect l="0" t="1228" r="0" b="1228"/>
          <a:stretch>
            <a:fillRect/>
          </a:stretch>
        </p:blipFill>
        <p:spPr>
          <a:xfrm>
            <a:off x="6048664" y="2305530"/>
            <a:ext cx="4270843" cy="2481157"/>
          </a:xfrm>
          <a:prstGeom prst="rect">
            <a:avLst/>
          </a:prstGeom>
          <a:ln w="12700">
            <a:miter lim="400000"/>
          </a:ln>
          <a:effectLst>
            <a:outerShdw sx="100000" sy="100000" kx="0" ky="0" algn="b" rotWithShape="0" blurRad="76200" dist="0" dir="13500000">
              <a:srgbClr val="000000">
                <a:alpha val="20000"/>
              </a:srgbClr>
            </a:outerShdw>
          </a:effectLst>
        </p:spPr>
      </p:pic>
      <p:sp>
        <p:nvSpPr>
          <p:cNvPr id="160" name="TextBox 9"/>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166" name="Group 16"/>
          <p:cNvGrpSpPr/>
          <p:nvPr/>
        </p:nvGrpSpPr>
        <p:grpSpPr>
          <a:xfrm>
            <a:off x="2980858" y="5674219"/>
            <a:ext cx="6230997" cy="426678"/>
            <a:chOff x="0" y="0"/>
            <a:chExt cx="6230995" cy="426676"/>
          </a:xfrm>
        </p:grpSpPr>
        <p:sp>
          <p:nvSpPr>
            <p:cNvPr id="161"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9.2%</a:t>
              </a:r>
            </a:p>
          </p:txBody>
        </p:sp>
        <p:sp>
          <p:nvSpPr>
            <p:cNvPr id="162" name="TextBox 10"/>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11%</a:t>
              </a:r>
            </a:p>
          </p:txBody>
        </p:sp>
        <p:sp>
          <p:nvSpPr>
            <p:cNvPr id="163" name="TextBox 11"/>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40.9%</a:t>
              </a:r>
            </a:p>
          </p:txBody>
        </p:sp>
        <p:sp>
          <p:nvSpPr>
            <p:cNvPr id="164" name="TextBox 13"/>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9.2%</a:t>
              </a:r>
            </a:p>
          </p:txBody>
        </p:sp>
        <p:sp>
          <p:nvSpPr>
            <p:cNvPr id="165" name="TextBox 14"/>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29.7%</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#2</a:t>
            </a:r>
          </a:p>
        </p:txBody>
      </p:sp>
      <p:sp>
        <p:nvSpPr>
          <p:cNvPr id="169"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Using “- Any tool- ” </a:t>
            </a:r>
            <a:r>
              <a:rPr b="1"/>
              <a:t>does not</a:t>
            </a:r>
            <a:r>
              <a:t> help me in my work.</a:t>
            </a:r>
          </a:p>
        </p:txBody>
      </p:sp>
      <p:pic>
        <p:nvPicPr>
          <p:cNvPr id="170" name="03.jpg" descr="03.jpg"/>
          <p:cNvPicPr>
            <a:picLocks noChangeAspect="1"/>
          </p:cNvPicPr>
          <p:nvPr/>
        </p:nvPicPr>
        <p:blipFill>
          <a:blip r:embed="rId2">
            <a:extLst/>
          </a:blip>
          <a:srcRect l="0" t="1273" r="0" b="1273"/>
          <a:stretch>
            <a:fillRect/>
          </a:stretch>
        </p:blipFill>
        <p:spPr>
          <a:xfrm>
            <a:off x="1429329" y="2305531"/>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171" name="04.jpg" descr="04.jpg"/>
          <p:cNvPicPr>
            <a:picLocks noChangeAspect="1"/>
          </p:cNvPicPr>
          <p:nvPr/>
        </p:nvPicPr>
        <p:blipFill>
          <a:blip r:embed="rId3">
            <a:extLst/>
          </a:blip>
          <a:srcRect l="0" t="1228" r="0" b="1228"/>
          <a:stretch>
            <a:fillRect/>
          </a:stretch>
        </p:blipFill>
        <p:spPr>
          <a:xfrm>
            <a:off x="6048664"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172"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178" name="Group 7"/>
          <p:cNvGrpSpPr/>
          <p:nvPr/>
        </p:nvGrpSpPr>
        <p:grpSpPr>
          <a:xfrm>
            <a:off x="2980858" y="5674219"/>
            <a:ext cx="6230997" cy="426678"/>
            <a:chOff x="0" y="0"/>
            <a:chExt cx="6230995" cy="426676"/>
          </a:xfrm>
        </p:grpSpPr>
        <p:sp>
          <p:nvSpPr>
            <p:cNvPr id="173"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33.4%</a:t>
              </a:r>
            </a:p>
          </p:txBody>
        </p:sp>
        <p:sp>
          <p:nvSpPr>
            <p:cNvPr id="174"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43%</a:t>
              </a:r>
            </a:p>
          </p:txBody>
        </p:sp>
        <p:sp>
          <p:nvSpPr>
            <p:cNvPr id="175"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9.2%</a:t>
              </a:r>
            </a:p>
          </p:txBody>
        </p:sp>
        <p:sp>
          <p:nvSpPr>
            <p:cNvPr id="176"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7.2%</a:t>
              </a:r>
            </a:p>
          </p:txBody>
        </p:sp>
        <p:sp>
          <p:nvSpPr>
            <p:cNvPr id="177"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7.2%</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#3</a:t>
            </a:r>
          </a:p>
        </p:txBody>
      </p:sp>
      <p:sp>
        <p:nvSpPr>
          <p:cNvPr id="181"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After onboarding, I quickly started using “- Any tool- ”.</a:t>
            </a:r>
          </a:p>
        </p:txBody>
      </p:sp>
      <p:pic>
        <p:nvPicPr>
          <p:cNvPr id="182" name="05.jpg" descr="05.jpg"/>
          <p:cNvPicPr>
            <a:picLocks noChangeAspect="1"/>
          </p:cNvPicPr>
          <p:nvPr/>
        </p:nvPicPr>
        <p:blipFill>
          <a:blip r:embed="rId2">
            <a:extLst/>
          </a:blip>
          <a:srcRect l="0" t="1273" r="0" b="1273"/>
          <a:stretch>
            <a:fillRect/>
          </a:stretch>
        </p:blipFill>
        <p:spPr>
          <a:xfrm>
            <a:off x="1429329" y="2305531"/>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183" name="06.jpg" descr="06.jpg"/>
          <p:cNvPicPr>
            <a:picLocks noChangeAspect="1"/>
          </p:cNvPicPr>
          <p:nvPr/>
        </p:nvPicPr>
        <p:blipFill>
          <a:blip r:embed="rId3">
            <a:extLst/>
          </a:blip>
          <a:srcRect l="0" t="1228" r="0" b="1228"/>
          <a:stretch>
            <a:fillRect/>
          </a:stretch>
        </p:blipFill>
        <p:spPr>
          <a:xfrm>
            <a:off x="6048664"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184"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190" name="Group 7"/>
          <p:cNvGrpSpPr/>
          <p:nvPr/>
        </p:nvGrpSpPr>
        <p:grpSpPr>
          <a:xfrm>
            <a:off x="2980858" y="5674219"/>
            <a:ext cx="6230997" cy="426678"/>
            <a:chOff x="0" y="0"/>
            <a:chExt cx="6230995" cy="426676"/>
          </a:xfrm>
        </p:grpSpPr>
        <p:sp>
          <p:nvSpPr>
            <p:cNvPr id="185"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3.9%</a:t>
              </a:r>
            </a:p>
          </p:txBody>
        </p:sp>
        <p:sp>
          <p:nvSpPr>
            <p:cNvPr id="186"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12.8%</a:t>
              </a:r>
            </a:p>
          </p:txBody>
        </p:sp>
        <p:sp>
          <p:nvSpPr>
            <p:cNvPr id="187"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30.9%</a:t>
              </a:r>
            </a:p>
          </p:txBody>
        </p:sp>
        <p:sp>
          <p:nvSpPr>
            <p:cNvPr id="188"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29.9%</a:t>
              </a:r>
            </a:p>
          </p:txBody>
        </p:sp>
        <p:sp>
          <p:nvSpPr>
            <p:cNvPr id="189"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22.5%</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#4</a:t>
            </a:r>
          </a:p>
        </p:txBody>
      </p:sp>
      <p:sp>
        <p:nvSpPr>
          <p:cNvPr id="193"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need a lot of help to use new “- Any tool- ”s functionalities.</a:t>
            </a:r>
          </a:p>
        </p:txBody>
      </p:sp>
      <p:pic>
        <p:nvPicPr>
          <p:cNvPr id="194" name="07.jpg" descr="07.jpg"/>
          <p:cNvPicPr>
            <a:picLocks noChangeAspect="1"/>
          </p:cNvPicPr>
          <p:nvPr/>
        </p:nvPicPr>
        <p:blipFill>
          <a:blip r:embed="rId2">
            <a:extLst/>
          </a:blip>
          <a:srcRect l="0" t="1273" r="0" b="1273"/>
          <a:stretch>
            <a:fillRect/>
          </a:stretch>
        </p:blipFill>
        <p:spPr>
          <a:xfrm>
            <a:off x="1429329" y="2305531"/>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195" name="08.jpg" descr="08.jpg"/>
          <p:cNvPicPr>
            <a:picLocks noChangeAspect="1"/>
          </p:cNvPicPr>
          <p:nvPr/>
        </p:nvPicPr>
        <p:blipFill>
          <a:blip r:embed="rId3">
            <a:extLst/>
          </a:blip>
          <a:srcRect l="0" t="1228" r="0" b="1228"/>
          <a:stretch>
            <a:fillRect/>
          </a:stretch>
        </p:blipFill>
        <p:spPr>
          <a:xfrm>
            <a:off x="6048664"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196"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02" name="Group 7"/>
          <p:cNvGrpSpPr/>
          <p:nvPr/>
        </p:nvGrpSpPr>
        <p:grpSpPr>
          <a:xfrm>
            <a:off x="2980858" y="5674219"/>
            <a:ext cx="6230997" cy="426678"/>
            <a:chOff x="0" y="0"/>
            <a:chExt cx="6230995" cy="426676"/>
          </a:xfrm>
        </p:grpSpPr>
        <p:sp>
          <p:nvSpPr>
            <p:cNvPr id="197"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16.4%</a:t>
              </a:r>
            </a:p>
          </p:txBody>
        </p:sp>
        <p:sp>
          <p:nvSpPr>
            <p:cNvPr id="198"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33.2%</a:t>
              </a:r>
            </a:p>
          </p:txBody>
        </p:sp>
        <p:sp>
          <p:nvSpPr>
            <p:cNvPr id="199"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26.1%</a:t>
              </a:r>
            </a:p>
          </p:txBody>
        </p:sp>
        <p:sp>
          <p:nvSpPr>
            <p:cNvPr id="200"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7.4%</a:t>
              </a:r>
            </a:p>
          </p:txBody>
        </p:sp>
        <p:sp>
          <p:nvSpPr>
            <p:cNvPr id="201"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16.9%</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#5</a:t>
            </a:r>
          </a:p>
        </p:txBody>
      </p:sp>
      <p:sp>
        <p:nvSpPr>
          <p:cNvPr id="205"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prefer to work with “- Any tool- ” instead of similar tools.</a:t>
            </a:r>
          </a:p>
        </p:txBody>
      </p:sp>
      <p:pic>
        <p:nvPicPr>
          <p:cNvPr id="206" name="09.jpg" descr="09.jpg"/>
          <p:cNvPicPr>
            <a:picLocks noChangeAspect="1"/>
          </p:cNvPicPr>
          <p:nvPr/>
        </p:nvPicPr>
        <p:blipFill>
          <a:blip r:embed="rId2">
            <a:extLst/>
          </a:blip>
          <a:srcRect l="0" t="1273" r="0" b="1273"/>
          <a:stretch>
            <a:fillRect/>
          </a:stretch>
        </p:blipFill>
        <p:spPr>
          <a:xfrm>
            <a:off x="1429329" y="2305531"/>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07" name="10.jpg" descr="10.jpg"/>
          <p:cNvPicPr>
            <a:picLocks noChangeAspect="1"/>
          </p:cNvPicPr>
          <p:nvPr/>
        </p:nvPicPr>
        <p:blipFill>
          <a:blip r:embed="rId3">
            <a:extLst/>
          </a:blip>
          <a:srcRect l="0" t="1228" r="0" b="1228"/>
          <a:stretch>
            <a:fillRect/>
          </a:stretch>
        </p:blipFill>
        <p:spPr>
          <a:xfrm>
            <a:off x="6048664"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208"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14" name="Group 7"/>
          <p:cNvGrpSpPr/>
          <p:nvPr/>
        </p:nvGrpSpPr>
        <p:grpSpPr>
          <a:xfrm>
            <a:off x="2980858" y="5674219"/>
            <a:ext cx="6230997" cy="426678"/>
            <a:chOff x="0" y="0"/>
            <a:chExt cx="6230995" cy="426676"/>
          </a:xfrm>
        </p:grpSpPr>
        <p:sp>
          <p:nvSpPr>
            <p:cNvPr id="209"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7.4%</a:t>
              </a:r>
            </a:p>
          </p:txBody>
        </p:sp>
        <p:sp>
          <p:nvSpPr>
            <p:cNvPr id="210"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10.7%</a:t>
              </a:r>
            </a:p>
          </p:txBody>
        </p:sp>
        <p:sp>
          <p:nvSpPr>
            <p:cNvPr id="211"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29.4%</a:t>
              </a:r>
            </a:p>
          </p:txBody>
        </p:sp>
        <p:sp>
          <p:nvSpPr>
            <p:cNvPr id="212"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27.9%</a:t>
              </a:r>
            </a:p>
          </p:txBody>
        </p:sp>
        <p:sp>
          <p:nvSpPr>
            <p:cNvPr id="213"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24.6%</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#6</a:t>
            </a:r>
          </a:p>
        </p:txBody>
      </p:sp>
      <p:sp>
        <p:nvSpPr>
          <p:cNvPr id="217"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find it difficult to recover errors in “- Any tool- ”.</a:t>
            </a:r>
          </a:p>
        </p:txBody>
      </p:sp>
      <p:pic>
        <p:nvPicPr>
          <p:cNvPr id="218" name="11.jpg" descr="11.jpg"/>
          <p:cNvPicPr>
            <a:picLocks noChangeAspect="1"/>
          </p:cNvPicPr>
          <p:nvPr/>
        </p:nvPicPr>
        <p:blipFill>
          <a:blip r:embed="rId2">
            <a:extLst/>
          </a:blip>
          <a:srcRect l="0" t="1273" r="0" b="1273"/>
          <a:stretch>
            <a:fillRect/>
          </a:stretch>
        </p:blipFill>
        <p:spPr>
          <a:xfrm>
            <a:off x="1429329"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19" name="12.jpg" descr="12.jpg"/>
          <p:cNvPicPr>
            <a:picLocks noChangeAspect="1"/>
          </p:cNvPicPr>
          <p:nvPr/>
        </p:nvPicPr>
        <p:blipFill>
          <a:blip r:embed="rId3">
            <a:extLst/>
          </a:blip>
          <a:srcRect l="0" t="1228" r="0" b="1228"/>
          <a:stretch>
            <a:fillRect/>
          </a:stretch>
        </p:blipFill>
        <p:spPr>
          <a:xfrm>
            <a:off x="6048666" y="2305531"/>
            <a:ext cx="4270841"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220" name="TextBox 7"/>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26" name="Group 8"/>
          <p:cNvGrpSpPr/>
          <p:nvPr/>
        </p:nvGrpSpPr>
        <p:grpSpPr>
          <a:xfrm>
            <a:off x="2980858" y="5674219"/>
            <a:ext cx="6230997" cy="426678"/>
            <a:chOff x="0" y="0"/>
            <a:chExt cx="6230995" cy="426676"/>
          </a:xfrm>
        </p:grpSpPr>
        <p:sp>
          <p:nvSpPr>
            <p:cNvPr id="221" name="TextBox 9"/>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0%</a:t>
              </a:r>
            </a:p>
          </p:txBody>
        </p:sp>
        <p:sp>
          <p:nvSpPr>
            <p:cNvPr id="222" name="TextBox 10"/>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18.1%</a:t>
              </a:r>
            </a:p>
          </p:txBody>
        </p:sp>
        <p:sp>
          <p:nvSpPr>
            <p:cNvPr id="223" name="TextBox 11"/>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42.8%</a:t>
              </a:r>
            </a:p>
          </p:txBody>
        </p:sp>
        <p:sp>
          <p:nvSpPr>
            <p:cNvPr id="224" name="TextBox 12"/>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16.9%</a:t>
              </a:r>
            </a:p>
          </p:txBody>
        </p:sp>
        <p:sp>
          <p:nvSpPr>
            <p:cNvPr id="225" name="TextBox 13"/>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22.2%</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*https://www.usability.gov/how-to-and-tools/methods/system-usability-scale.html</a:t>
            </a:r>
          </a:p>
        </p:txBody>
      </p:sp>
      <p:sp>
        <p:nvSpPr>
          <p:cNvPr id="9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What is SUS (System Usability Scale) Test?</a:t>
            </a:r>
          </a:p>
        </p:txBody>
      </p:sp>
      <p:sp>
        <p:nvSpPr>
          <p:cNvPr id="98" name="Subtitle 2"/>
          <p:cNvSpPr txBox="1"/>
          <p:nvPr>
            <p:ph type="subTitle" sz="half" idx="1"/>
          </p:nvPr>
        </p:nvSpPr>
        <p:spPr>
          <a:xfrm>
            <a:off x="1524000" y="1525954"/>
            <a:ext cx="9144000" cy="3082725"/>
          </a:xfrm>
          <a:prstGeom prst="rect">
            <a:avLst/>
          </a:prstGeom>
        </p:spPr>
        <p:txBody>
          <a:bodyPr/>
          <a:lstStyle>
            <a:lvl1pPr algn="l">
              <a:lnSpc>
                <a:spcPct val="150000"/>
              </a:lnSpc>
              <a:defRPr sz="2000">
                <a:solidFill>
                  <a:srgbClr val="222A35"/>
                </a:solidFill>
              </a:defRPr>
            </a:lvl1pPr>
          </a:lstStyle>
          <a:p>
            <a:pPr/>
            <a:r>
              <a:t>The System Usability Scale (SUS) provides a “quick and dirty”, reliable tool for measuring the usability.   It consists of a 10 item questionnaire with five response options for respondents; from Strongly agree to Strongly disagree.*</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#7</a:t>
            </a:r>
          </a:p>
        </p:txBody>
      </p:sp>
      <p:sp>
        <p:nvSpPr>
          <p:cNvPr id="229"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find “- Any tool- ” visually attractive.</a:t>
            </a:r>
          </a:p>
        </p:txBody>
      </p:sp>
      <p:pic>
        <p:nvPicPr>
          <p:cNvPr id="230" name="13.jpg" descr="13.jpg"/>
          <p:cNvPicPr>
            <a:picLocks noChangeAspect="1"/>
          </p:cNvPicPr>
          <p:nvPr/>
        </p:nvPicPr>
        <p:blipFill>
          <a:blip r:embed="rId2">
            <a:extLst/>
          </a:blip>
          <a:srcRect l="0" t="1273" r="0" b="1273"/>
          <a:stretch>
            <a:fillRect/>
          </a:stretch>
        </p:blipFill>
        <p:spPr>
          <a:xfrm>
            <a:off x="1429329"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31" name="14.jpg" descr="14.jpg"/>
          <p:cNvPicPr>
            <a:picLocks noChangeAspect="1"/>
          </p:cNvPicPr>
          <p:nvPr/>
        </p:nvPicPr>
        <p:blipFill>
          <a:blip r:embed="rId3">
            <a:extLst/>
          </a:blip>
          <a:srcRect l="0" t="1228" r="0" b="1228"/>
          <a:stretch>
            <a:fillRect/>
          </a:stretch>
        </p:blipFill>
        <p:spPr>
          <a:xfrm>
            <a:off x="6048666" y="2305531"/>
            <a:ext cx="4270841"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232"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38" name="Group 7"/>
          <p:cNvGrpSpPr/>
          <p:nvPr/>
        </p:nvGrpSpPr>
        <p:grpSpPr>
          <a:xfrm>
            <a:off x="2980858" y="5674219"/>
            <a:ext cx="6230997" cy="426678"/>
            <a:chOff x="0" y="0"/>
            <a:chExt cx="6230995" cy="426676"/>
          </a:xfrm>
        </p:grpSpPr>
        <p:sp>
          <p:nvSpPr>
            <p:cNvPr id="233"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9.5%</a:t>
              </a:r>
            </a:p>
          </p:txBody>
        </p:sp>
        <p:sp>
          <p:nvSpPr>
            <p:cNvPr id="234"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13%</a:t>
              </a:r>
            </a:p>
          </p:txBody>
        </p:sp>
        <p:sp>
          <p:nvSpPr>
            <p:cNvPr id="235"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29.4%</a:t>
              </a:r>
            </a:p>
          </p:txBody>
        </p:sp>
        <p:sp>
          <p:nvSpPr>
            <p:cNvPr id="236"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14.8%</a:t>
              </a:r>
            </a:p>
          </p:txBody>
        </p:sp>
        <p:sp>
          <p:nvSpPr>
            <p:cNvPr id="237"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33.3%</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#8</a:t>
            </a:r>
          </a:p>
        </p:txBody>
      </p:sp>
      <p:sp>
        <p:nvSpPr>
          <p:cNvPr id="241"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I </a:t>
            </a:r>
            <a:r>
              <a:rPr b="1"/>
              <a:t>do not</a:t>
            </a:r>
            <a:r>
              <a:t> feel very confident when I’m using “- Any tool- ”.</a:t>
            </a:r>
          </a:p>
        </p:txBody>
      </p:sp>
      <p:pic>
        <p:nvPicPr>
          <p:cNvPr id="242" name="15.jpg" descr="15.jpg"/>
          <p:cNvPicPr>
            <a:picLocks noChangeAspect="1"/>
          </p:cNvPicPr>
          <p:nvPr/>
        </p:nvPicPr>
        <p:blipFill>
          <a:blip r:embed="rId2">
            <a:extLst/>
          </a:blip>
          <a:srcRect l="0" t="1273" r="0" b="1273"/>
          <a:stretch>
            <a:fillRect/>
          </a:stretch>
        </p:blipFill>
        <p:spPr>
          <a:xfrm>
            <a:off x="1429329" y="2305530"/>
            <a:ext cx="4270843"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43" name="16.jpg" descr="16.jpg"/>
          <p:cNvPicPr>
            <a:picLocks noChangeAspect="1"/>
          </p:cNvPicPr>
          <p:nvPr/>
        </p:nvPicPr>
        <p:blipFill>
          <a:blip r:embed="rId3">
            <a:extLst/>
          </a:blip>
          <a:srcRect l="0" t="1228" r="0" b="1228"/>
          <a:stretch>
            <a:fillRect/>
          </a:stretch>
        </p:blipFill>
        <p:spPr>
          <a:xfrm>
            <a:off x="6048666" y="2305531"/>
            <a:ext cx="4270841" cy="2481156"/>
          </a:xfrm>
          <a:prstGeom prst="rect">
            <a:avLst/>
          </a:prstGeom>
          <a:ln w="12700">
            <a:miter lim="400000"/>
          </a:ln>
          <a:effectLst>
            <a:outerShdw sx="100000" sy="100000" kx="0" ky="0" algn="b" rotWithShape="0" blurRad="76200" dist="0" dir="13500000">
              <a:srgbClr val="000000">
                <a:alpha val="20000"/>
              </a:srgbClr>
            </a:outerShdw>
          </a:effectLst>
        </p:spPr>
      </p:pic>
      <p:sp>
        <p:nvSpPr>
          <p:cNvPr id="244"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50" name="Group 7"/>
          <p:cNvGrpSpPr/>
          <p:nvPr/>
        </p:nvGrpSpPr>
        <p:grpSpPr>
          <a:xfrm>
            <a:off x="2980858" y="5674219"/>
            <a:ext cx="6230997" cy="426678"/>
            <a:chOff x="0" y="0"/>
            <a:chExt cx="6230995" cy="426676"/>
          </a:xfrm>
        </p:grpSpPr>
        <p:sp>
          <p:nvSpPr>
            <p:cNvPr id="245"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38.9%</a:t>
              </a:r>
            </a:p>
          </p:txBody>
        </p:sp>
        <p:sp>
          <p:nvSpPr>
            <p:cNvPr id="246"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30%</a:t>
              </a:r>
            </a:p>
          </p:txBody>
        </p:sp>
        <p:sp>
          <p:nvSpPr>
            <p:cNvPr id="247"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20.5%</a:t>
              </a:r>
            </a:p>
          </p:txBody>
        </p:sp>
        <p:sp>
          <p:nvSpPr>
            <p:cNvPr id="248"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5.3%</a:t>
              </a:r>
            </a:p>
          </p:txBody>
        </p:sp>
        <p:sp>
          <p:nvSpPr>
            <p:cNvPr id="249"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5.3%</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#9</a:t>
            </a:r>
          </a:p>
        </p:txBody>
      </p:sp>
      <p:sp>
        <p:nvSpPr>
          <p:cNvPr id="253"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think that I would like to use “- Any tool- ” frequently.</a:t>
            </a:r>
          </a:p>
        </p:txBody>
      </p:sp>
      <p:pic>
        <p:nvPicPr>
          <p:cNvPr id="254" name="17.jpg" descr="17.jpg"/>
          <p:cNvPicPr>
            <a:picLocks noChangeAspect="1"/>
          </p:cNvPicPr>
          <p:nvPr/>
        </p:nvPicPr>
        <p:blipFill>
          <a:blip r:embed="rId2">
            <a:extLst/>
          </a:blip>
          <a:srcRect l="0" t="1273" r="0" b="1273"/>
          <a:stretch>
            <a:fillRect/>
          </a:stretch>
        </p:blipFill>
        <p:spPr>
          <a:xfrm>
            <a:off x="1429330" y="2305530"/>
            <a:ext cx="4270841"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55" name="18.jpg" descr="18.jpg"/>
          <p:cNvPicPr>
            <a:picLocks noChangeAspect="1"/>
          </p:cNvPicPr>
          <p:nvPr/>
        </p:nvPicPr>
        <p:blipFill>
          <a:blip r:embed="rId3">
            <a:extLst/>
          </a:blip>
          <a:srcRect l="0" t="1228" r="0" b="1228"/>
          <a:stretch>
            <a:fillRect/>
          </a:stretch>
        </p:blipFill>
        <p:spPr>
          <a:xfrm>
            <a:off x="6048666" y="2305530"/>
            <a:ext cx="4270841" cy="2481155"/>
          </a:xfrm>
          <a:prstGeom prst="rect">
            <a:avLst/>
          </a:prstGeom>
          <a:ln w="12700">
            <a:miter lim="400000"/>
          </a:ln>
          <a:effectLst>
            <a:outerShdw sx="100000" sy="100000" kx="0" ky="0" algn="b" rotWithShape="0" blurRad="76200" dist="0" dir="13500000">
              <a:srgbClr val="000000">
                <a:alpha val="20000"/>
              </a:srgbClr>
            </a:outerShdw>
          </a:effectLst>
        </p:spPr>
      </p:pic>
      <p:sp>
        <p:nvSpPr>
          <p:cNvPr id="256" name="TextBox 7"/>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62" name="Group 8"/>
          <p:cNvGrpSpPr/>
          <p:nvPr/>
        </p:nvGrpSpPr>
        <p:grpSpPr>
          <a:xfrm>
            <a:off x="2980858" y="5674219"/>
            <a:ext cx="6230997" cy="426678"/>
            <a:chOff x="0" y="0"/>
            <a:chExt cx="6230995" cy="426676"/>
          </a:xfrm>
        </p:grpSpPr>
        <p:sp>
          <p:nvSpPr>
            <p:cNvPr id="257" name="TextBox 9"/>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7.4%</a:t>
              </a:r>
            </a:p>
          </p:txBody>
        </p:sp>
        <p:sp>
          <p:nvSpPr>
            <p:cNvPr id="258" name="TextBox 10"/>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5.3%</a:t>
              </a:r>
            </a:p>
          </p:txBody>
        </p:sp>
        <p:sp>
          <p:nvSpPr>
            <p:cNvPr id="259" name="TextBox 11"/>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7.1%</a:t>
              </a:r>
            </a:p>
          </p:txBody>
        </p:sp>
        <p:sp>
          <p:nvSpPr>
            <p:cNvPr id="260" name="TextBox 12"/>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46.6%</a:t>
              </a:r>
            </a:p>
          </p:txBody>
        </p:sp>
        <p:sp>
          <p:nvSpPr>
            <p:cNvPr id="261" name="TextBox 13"/>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33.6%</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Questions &amp; Answers #10</a:t>
            </a:r>
          </a:p>
        </p:txBody>
      </p:sp>
      <p:sp>
        <p:nvSpPr>
          <p:cNvPr id="265"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I am </a:t>
            </a:r>
            <a:r>
              <a:rPr b="1"/>
              <a:t>not</a:t>
            </a:r>
            <a:r>
              <a:t> productive when I use “- Any tool- ”.</a:t>
            </a:r>
          </a:p>
        </p:txBody>
      </p:sp>
      <p:pic>
        <p:nvPicPr>
          <p:cNvPr id="266" name="19.jpg" descr="19.jpg"/>
          <p:cNvPicPr>
            <a:picLocks noChangeAspect="1"/>
          </p:cNvPicPr>
          <p:nvPr/>
        </p:nvPicPr>
        <p:blipFill>
          <a:blip r:embed="rId2">
            <a:extLst/>
          </a:blip>
          <a:srcRect l="0" t="1273" r="0" b="1273"/>
          <a:stretch>
            <a:fillRect/>
          </a:stretch>
        </p:blipFill>
        <p:spPr>
          <a:xfrm>
            <a:off x="1429330" y="2305530"/>
            <a:ext cx="4270841" cy="2481156"/>
          </a:xfrm>
          <a:prstGeom prst="rect">
            <a:avLst/>
          </a:prstGeom>
          <a:ln w="12700">
            <a:miter lim="400000"/>
          </a:ln>
          <a:effectLst>
            <a:outerShdw sx="100000" sy="100000" kx="0" ky="0" algn="b" rotWithShape="0" blurRad="76200" dist="0" dir="13500000">
              <a:srgbClr val="000000">
                <a:alpha val="20000"/>
              </a:srgbClr>
            </a:outerShdw>
          </a:effectLst>
        </p:spPr>
      </p:pic>
      <p:pic>
        <p:nvPicPr>
          <p:cNvPr id="267" name="20.jpg" descr="20.jpg"/>
          <p:cNvPicPr>
            <a:picLocks noChangeAspect="1"/>
          </p:cNvPicPr>
          <p:nvPr/>
        </p:nvPicPr>
        <p:blipFill>
          <a:blip r:embed="rId3">
            <a:extLst/>
          </a:blip>
          <a:srcRect l="0" t="1228" r="0" b="1228"/>
          <a:stretch>
            <a:fillRect/>
          </a:stretch>
        </p:blipFill>
        <p:spPr>
          <a:xfrm>
            <a:off x="6048666" y="2305530"/>
            <a:ext cx="4270841" cy="2481155"/>
          </a:xfrm>
          <a:prstGeom prst="rect">
            <a:avLst/>
          </a:prstGeom>
          <a:ln w="12700">
            <a:miter lim="400000"/>
          </a:ln>
          <a:effectLst>
            <a:outerShdw sx="100000" sy="100000" kx="0" ky="0" algn="b" rotWithShape="0" blurRad="76200" dist="0" dir="13500000">
              <a:srgbClr val="000000">
                <a:alpha val="20000"/>
              </a:srgbClr>
            </a:outerShdw>
          </a:effectLst>
        </p:spPr>
      </p:pic>
      <p:sp>
        <p:nvSpPr>
          <p:cNvPr id="268" name="TextBox 6"/>
          <p:cNvSpPr txBox="1"/>
          <p:nvPr/>
        </p:nvSpPr>
        <p:spPr>
          <a:xfrm>
            <a:off x="5004216" y="5066920"/>
            <a:ext cx="2183568" cy="39247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defRPr b="1" sz="2400">
                <a:solidFill>
                  <a:srgbClr val="3B3838"/>
                </a:solidFill>
              </a:defRPr>
            </a:lvl1pPr>
          </a:lstStyle>
          <a:p>
            <a:pPr/>
            <a:r>
              <a:t>General Average</a:t>
            </a:r>
          </a:p>
        </p:txBody>
      </p:sp>
      <p:grpSp>
        <p:nvGrpSpPr>
          <p:cNvPr id="274" name="Group 7"/>
          <p:cNvGrpSpPr/>
          <p:nvPr/>
        </p:nvGrpSpPr>
        <p:grpSpPr>
          <a:xfrm>
            <a:off x="2980858" y="5674219"/>
            <a:ext cx="6230997" cy="426678"/>
            <a:chOff x="0" y="0"/>
            <a:chExt cx="6230995" cy="426676"/>
          </a:xfrm>
        </p:grpSpPr>
        <p:sp>
          <p:nvSpPr>
            <p:cNvPr id="269" name="TextBox 8"/>
            <p:cNvSpPr txBox="1"/>
            <p:nvPr/>
          </p:nvSpPr>
          <p:spPr>
            <a:xfrm>
              <a:off x="0" y="571"/>
              <a:ext cx="1037591"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Disagree</a:t>
              </a:r>
              <a:br/>
              <a:r>
                <a:rPr b="0" sz="1200">
                  <a:solidFill>
                    <a:srgbClr val="000000"/>
                  </a:solidFill>
                </a:rPr>
                <a:t>38.9%</a:t>
              </a:r>
            </a:p>
          </p:txBody>
        </p:sp>
        <p:sp>
          <p:nvSpPr>
            <p:cNvPr id="270" name="TextBox 9"/>
            <p:cNvSpPr txBox="1"/>
            <p:nvPr/>
          </p:nvSpPr>
          <p:spPr>
            <a:xfrm>
              <a:off x="1539002" y="571"/>
              <a:ext cx="986928"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Disagree</a:t>
              </a:r>
              <a:br/>
              <a:r>
                <a:rPr b="0" sz="1200">
                  <a:solidFill>
                    <a:srgbClr val="000000"/>
                  </a:solidFill>
                </a:rPr>
                <a:t>30%</a:t>
              </a:r>
            </a:p>
          </p:txBody>
        </p:sp>
        <p:sp>
          <p:nvSpPr>
            <p:cNvPr id="271" name="TextBox 10"/>
            <p:cNvSpPr txBox="1"/>
            <p:nvPr/>
          </p:nvSpPr>
          <p:spPr>
            <a:xfrm>
              <a:off x="3025219" y="571"/>
              <a:ext cx="512848" cy="426106"/>
            </a:xfrm>
            <a:prstGeom prst="rect">
              <a:avLst/>
            </a:prstGeom>
            <a:no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Neutral</a:t>
              </a:r>
              <a:br/>
              <a:r>
                <a:rPr b="0" sz="1200">
                  <a:solidFill>
                    <a:srgbClr val="000000"/>
                  </a:solidFill>
                </a:rPr>
                <a:t>18.4%</a:t>
              </a:r>
            </a:p>
          </p:txBody>
        </p:sp>
        <p:sp>
          <p:nvSpPr>
            <p:cNvPr id="272" name="TextBox 11"/>
            <p:cNvSpPr txBox="1"/>
            <p:nvPr/>
          </p:nvSpPr>
          <p:spPr>
            <a:xfrm>
              <a:off x="5341055" y="0"/>
              <a:ext cx="889941" cy="426105"/>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Strongly Agree</a:t>
              </a:r>
              <a:br/>
              <a:r>
                <a:rPr b="0" sz="1200">
                  <a:solidFill>
                    <a:srgbClr val="000000"/>
                  </a:solidFill>
                </a:rPr>
                <a:t>3.5%</a:t>
              </a:r>
            </a:p>
          </p:txBody>
        </p:sp>
        <p:sp>
          <p:nvSpPr>
            <p:cNvPr id="273" name="TextBox 12"/>
            <p:cNvSpPr txBox="1"/>
            <p:nvPr/>
          </p:nvSpPr>
          <p:spPr>
            <a:xfrm>
              <a:off x="4031640" y="0"/>
              <a:ext cx="839277" cy="426106"/>
            </a:xfrm>
            <a:prstGeom prst="rect">
              <a:avLst/>
            </a:prstGeom>
            <a:solidFill>
              <a:srgbClr val="FFFFFF"/>
            </a:solidFill>
            <a:ln w="12700" cap="flat">
              <a:solidFill>
                <a:srgbClr val="F2F2F2"/>
              </a:solidFill>
              <a:prstDash val="solid"/>
              <a:miter lim="800000"/>
            </a:ln>
            <a:effectLst/>
            <a:extLst>
              <a:ext uri="{C572A759-6A51-4108-AA02-DFA0A04FC94B}">
                <ma14:wrappingTextBoxFlag xmlns:ma14="http://schemas.microsoft.com/office/mac/drawingml/2011/main" val="1"/>
              </a:ext>
            </a:extLst>
          </p:spPr>
          <p:txBody>
            <a:bodyPr wrap="none" lIns="45719" tIns="45719" rIns="45719" bIns="45719" numCol="1" anchor="t">
              <a:spAutoFit/>
            </a:bodyPr>
            <a:lstStyle/>
            <a:p>
              <a:pPr algn="ctr">
                <a:defRPr b="1" sz="1000">
                  <a:solidFill>
                    <a:srgbClr val="2B97BB"/>
                  </a:solidFill>
                </a:defRPr>
              </a:pPr>
              <a:r>
                <a:t>Slightly Agree</a:t>
              </a:r>
              <a:br/>
              <a:r>
                <a:rPr b="0" sz="1200">
                  <a:solidFill>
                    <a:srgbClr val="000000"/>
                  </a:solidFill>
                </a:rPr>
                <a:t>9.2%</a:t>
              </a:r>
            </a:p>
          </p:txBody>
        </p:sp>
      </p:gr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27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#1</a:t>
            </a:r>
          </a:p>
        </p:txBody>
      </p:sp>
      <p:sp>
        <p:nvSpPr>
          <p:cNvPr id="278"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 Any tool- ” is easy to use.</a:t>
            </a:r>
          </a:p>
        </p:txBody>
      </p:sp>
      <p:graphicFrame>
        <p:nvGraphicFramePr>
          <p:cNvPr id="279"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28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#2</a:t>
            </a:r>
          </a:p>
        </p:txBody>
      </p:sp>
      <p:sp>
        <p:nvSpPr>
          <p:cNvPr id="283"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Using “- Any tool- ” </a:t>
            </a:r>
            <a:r>
              <a:rPr b="1"/>
              <a:t>does not</a:t>
            </a:r>
            <a:r>
              <a:t> help me in my work.</a:t>
            </a:r>
          </a:p>
        </p:txBody>
      </p:sp>
      <p:graphicFrame>
        <p:nvGraphicFramePr>
          <p:cNvPr id="284"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28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#3</a:t>
            </a:r>
          </a:p>
        </p:txBody>
      </p:sp>
      <p:sp>
        <p:nvSpPr>
          <p:cNvPr id="288"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After onboarding, I quickly started using “- Any tool- ”.</a:t>
            </a:r>
          </a:p>
        </p:txBody>
      </p:sp>
      <p:graphicFrame>
        <p:nvGraphicFramePr>
          <p:cNvPr id="289"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29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#4</a:t>
            </a:r>
          </a:p>
        </p:txBody>
      </p:sp>
      <p:sp>
        <p:nvSpPr>
          <p:cNvPr id="293"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need a lot of help to use new “- Any tool- ” functionalities.</a:t>
            </a:r>
          </a:p>
        </p:txBody>
      </p:sp>
      <p:graphicFrame>
        <p:nvGraphicFramePr>
          <p:cNvPr id="294"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29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#5</a:t>
            </a:r>
          </a:p>
        </p:txBody>
      </p:sp>
      <p:sp>
        <p:nvSpPr>
          <p:cNvPr id="298"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prefer to work with “- Any tool- ” instead of similar tools.</a:t>
            </a:r>
          </a:p>
        </p:txBody>
      </p:sp>
      <p:graphicFrame>
        <p:nvGraphicFramePr>
          <p:cNvPr id="299"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1"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30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#6</a:t>
            </a:r>
          </a:p>
        </p:txBody>
      </p:sp>
      <p:sp>
        <p:nvSpPr>
          <p:cNvPr id="303"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find it difficult to recover errors in “- Any tool- ”.</a:t>
            </a:r>
          </a:p>
        </p:txBody>
      </p:sp>
      <p:graphicFrame>
        <p:nvGraphicFramePr>
          <p:cNvPr id="304"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Why SUS Test?</a:t>
            </a:r>
          </a:p>
        </p:txBody>
      </p:sp>
      <p:sp>
        <p:nvSpPr>
          <p:cNvPr id="101" name="Subtitle 2"/>
          <p:cNvSpPr txBox="1"/>
          <p:nvPr>
            <p:ph type="subTitle" sz="half" idx="1"/>
          </p:nvPr>
        </p:nvSpPr>
        <p:spPr>
          <a:xfrm>
            <a:off x="1524000" y="1525954"/>
            <a:ext cx="9144000" cy="3082725"/>
          </a:xfrm>
          <a:prstGeom prst="rect">
            <a:avLst/>
          </a:prstGeom>
        </p:spPr>
        <p:txBody>
          <a:bodyPr/>
          <a:lstStyle>
            <a:lvl1pPr algn="l">
              <a:lnSpc>
                <a:spcPct val="150000"/>
              </a:lnSpc>
              <a:defRPr sz="2000">
                <a:solidFill>
                  <a:srgbClr val="222A35"/>
                </a:solidFill>
              </a:defRPr>
            </a:lvl1pPr>
          </a:lstStyle>
          <a:p>
            <a:pPr/>
            <a:r>
              <a:t>To… meet our user’s needs, provide positive experiences, keep users loyal to “- Any tool- ” and reduce customer churn.</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6"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30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#7</a:t>
            </a:r>
          </a:p>
        </p:txBody>
      </p:sp>
      <p:sp>
        <p:nvSpPr>
          <p:cNvPr id="308"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find “- Any tool- ” visually attractive.</a:t>
            </a:r>
          </a:p>
        </p:txBody>
      </p:sp>
      <p:graphicFrame>
        <p:nvGraphicFramePr>
          <p:cNvPr id="309"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1"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31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#8</a:t>
            </a:r>
          </a:p>
        </p:txBody>
      </p:sp>
      <p:sp>
        <p:nvSpPr>
          <p:cNvPr id="313"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I </a:t>
            </a:r>
            <a:r>
              <a:rPr b="1"/>
              <a:t>do not</a:t>
            </a:r>
            <a:r>
              <a:t> feel very confident when I’m using “- Any tool- ”.</a:t>
            </a:r>
          </a:p>
        </p:txBody>
      </p:sp>
      <p:graphicFrame>
        <p:nvGraphicFramePr>
          <p:cNvPr id="314"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6"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317"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#9</a:t>
            </a:r>
          </a:p>
        </p:txBody>
      </p:sp>
      <p:sp>
        <p:nvSpPr>
          <p:cNvPr id="318" name="Subtitle 2"/>
          <p:cNvSpPr txBox="1"/>
          <p:nvPr>
            <p:ph type="subTitle" sz="quarter" idx="1"/>
          </p:nvPr>
        </p:nvSpPr>
        <p:spPr>
          <a:xfrm>
            <a:off x="1524000" y="1525954"/>
            <a:ext cx="9144000" cy="1368322"/>
          </a:xfrm>
          <a:prstGeom prst="rect">
            <a:avLst/>
          </a:prstGeom>
        </p:spPr>
        <p:txBody>
          <a:bodyPr/>
          <a:lstStyle>
            <a:lvl1pPr algn="l">
              <a:lnSpc>
                <a:spcPct val="150000"/>
              </a:lnSpc>
              <a:defRPr sz="2000"/>
            </a:lvl1pPr>
          </a:lstStyle>
          <a:p>
            <a:pPr/>
            <a:r>
              <a:t>I think that I would like to use “- Any tool- ” frequently.</a:t>
            </a:r>
          </a:p>
        </p:txBody>
      </p:sp>
      <p:graphicFrame>
        <p:nvGraphicFramePr>
          <p:cNvPr id="319" name="Chart 12"/>
          <p:cNvGraphicFramePr/>
          <p:nvPr/>
        </p:nvGraphicFramePr>
        <p:xfrm>
          <a:off x="3254374" y="2379220"/>
          <a:ext cx="5556252" cy="3640155"/>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1" name="Footer Placeholder 15"/>
          <p:cNvSpPr txBox="1"/>
          <p:nvPr/>
        </p:nvSpPr>
        <p:spPr>
          <a:xfrm>
            <a:off x="45719" y="6154136"/>
            <a:ext cx="12100561" cy="438806"/>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1200">
                <a:solidFill>
                  <a:srgbClr val="D9D9D9"/>
                </a:solidFill>
              </a:defRPr>
            </a:pPr>
            <a:r>
              <a:t>To calculate positive answers on positive questions, the values of "strongly agree" and "slightly agree" values were collected.</a:t>
            </a:r>
            <a:endParaRPr>
              <a:solidFill>
                <a:srgbClr val="888888"/>
              </a:solidFill>
            </a:endParaRPr>
          </a:p>
          <a:p>
            <a:pPr algn="ctr">
              <a:defRPr sz="1200">
                <a:solidFill>
                  <a:srgbClr val="D9D9D9"/>
                </a:solidFill>
              </a:defRPr>
            </a:pPr>
            <a:r>
              <a:t>To calculate positive answers on negative questions, the values of "strongly disagree" and "slightly disagree" values were collected.</a:t>
            </a:r>
          </a:p>
        </p:txBody>
      </p:sp>
      <p:sp>
        <p:nvSpPr>
          <p:cNvPr id="32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Positive &amp; negative response balance #10</a:t>
            </a:r>
          </a:p>
        </p:txBody>
      </p:sp>
      <p:sp>
        <p:nvSpPr>
          <p:cNvPr id="323" name="Subtitle 2"/>
          <p:cNvSpPr txBox="1"/>
          <p:nvPr>
            <p:ph type="subTitle" sz="quarter" idx="1"/>
          </p:nvPr>
        </p:nvSpPr>
        <p:spPr>
          <a:xfrm>
            <a:off x="1524000" y="1525954"/>
            <a:ext cx="9144000" cy="1368322"/>
          </a:xfrm>
          <a:prstGeom prst="rect">
            <a:avLst/>
          </a:prstGeom>
        </p:spPr>
        <p:txBody>
          <a:bodyPr/>
          <a:lstStyle/>
          <a:p>
            <a:pPr algn="l">
              <a:lnSpc>
                <a:spcPct val="150000"/>
              </a:lnSpc>
              <a:defRPr sz="2000"/>
            </a:pPr>
            <a:r>
              <a:t>I am </a:t>
            </a:r>
            <a:r>
              <a:rPr b="1"/>
              <a:t>not</a:t>
            </a:r>
            <a:r>
              <a:t> productive when I use “- Any tool- ”.</a:t>
            </a:r>
          </a:p>
        </p:txBody>
      </p:sp>
      <p:graphicFrame>
        <p:nvGraphicFramePr>
          <p:cNvPr id="324" name="Chart 12"/>
          <p:cNvGraphicFramePr/>
          <p:nvPr/>
        </p:nvGraphicFramePr>
        <p:xfrm>
          <a:off x="3228973" y="2379220"/>
          <a:ext cx="5607053" cy="3599029"/>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6"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Top 5 questions with the most positive response</a:t>
            </a:r>
          </a:p>
        </p:txBody>
      </p:sp>
      <p:sp>
        <p:nvSpPr>
          <p:cNvPr id="327" name="Subtitle 2"/>
          <p:cNvSpPr txBox="1"/>
          <p:nvPr>
            <p:ph type="subTitle" sz="half" idx="1"/>
          </p:nvPr>
        </p:nvSpPr>
        <p:spPr>
          <a:xfrm>
            <a:off x="1524000" y="1525955"/>
            <a:ext cx="9144000" cy="2944447"/>
          </a:xfrm>
          <a:prstGeom prst="rect">
            <a:avLst/>
          </a:prstGeom>
        </p:spPr>
        <p:txBody>
          <a:bodyPr/>
          <a:lstStyle/>
          <a:p>
            <a:pPr marL="342900" indent="-342900" algn="l">
              <a:lnSpc>
                <a:spcPct val="150000"/>
              </a:lnSpc>
              <a:buSzPct val="100000"/>
              <a:buFont typeface="Arial"/>
              <a:buChar char="•"/>
              <a:defRPr sz="2000"/>
            </a:pPr>
            <a:r>
              <a:t>Our users want to use “- Any tool- ” frequently. </a:t>
            </a:r>
            <a:r>
              <a:rPr b="1">
                <a:solidFill>
                  <a:srgbClr val="00B0F0"/>
                </a:solidFill>
              </a:rPr>
              <a:t>(80.2%)</a:t>
            </a:r>
            <a:endParaRPr b="1">
              <a:solidFill>
                <a:srgbClr val="00B0F0"/>
              </a:solidFill>
            </a:endParaRPr>
          </a:p>
          <a:p>
            <a:pPr marL="342900" indent="-342900" algn="l">
              <a:lnSpc>
                <a:spcPct val="150000"/>
              </a:lnSpc>
              <a:buSzPct val="100000"/>
              <a:buFont typeface="Arial"/>
              <a:buChar char="•"/>
              <a:defRPr sz="2000"/>
            </a:pPr>
            <a:r>
              <a:t>Our users thinking that using “- Any tool- ” helps in their business. </a:t>
            </a:r>
            <a:r>
              <a:rPr b="1">
                <a:solidFill>
                  <a:srgbClr val="00B0F0"/>
                </a:solidFill>
              </a:rPr>
              <a:t>(76.4%)</a:t>
            </a:r>
          </a:p>
          <a:p>
            <a:pPr marL="342900" indent="-342900" algn="l">
              <a:lnSpc>
                <a:spcPct val="150000"/>
              </a:lnSpc>
              <a:buSzPct val="100000"/>
              <a:buFont typeface="Arial"/>
              <a:buChar char="•"/>
              <a:defRPr sz="2000"/>
            </a:pPr>
            <a:r>
              <a:t>Our users feeling productive when using “- Any tool- ”. </a:t>
            </a:r>
            <a:r>
              <a:rPr b="1">
                <a:solidFill>
                  <a:srgbClr val="00B0F0"/>
                </a:solidFill>
              </a:rPr>
              <a:t>(68.9%)</a:t>
            </a:r>
          </a:p>
          <a:p>
            <a:pPr marL="342900" indent="-342900" algn="l">
              <a:lnSpc>
                <a:spcPct val="150000"/>
              </a:lnSpc>
              <a:buSzPct val="100000"/>
              <a:buFont typeface="Arial"/>
              <a:buChar char="•"/>
              <a:defRPr sz="2000"/>
            </a:pPr>
            <a:r>
              <a:t>Our users feel very confident while using “- Any tool- ” </a:t>
            </a:r>
            <a:r>
              <a:rPr b="1">
                <a:solidFill>
                  <a:srgbClr val="00B0F0"/>
                </a:solidFill>
              </a:rPr>
              <a:t>(68.9%)</a:t>
            </a:r>
            <a:endParaRPr b="1">
              <a:solidFill>
                <a:srgbClr val="00B0F0"/>
              </a:solidFill>
            </a:endParaRPr>
          </a:p>
          <a:p>
            <a:pPr marL="342900" indent="-342900" algn="l">
              <a:lnSpc>
                <a:spcPct val="150000"/>
              </a:lnSpc>
              <a:buSzPct val="100000"/>
              <a:buFont typeface="Arial"/>
              <a:buChar char="•"/>
              <a:defRPr sz="2000"/>
            </a:pPr>
            <a:r>
              <a:t>Our users prefers “- Any tool- ” instead of other similar tools. </a:t>
            </a:r>
            <a:r>
              <a:rPr b="1">
                <a:solidFill>
                  <a:srgbClr val="00B0F0"/>
                </a:solidFill>
              </a:rPr>
              <a:t>(52.5%)</a:t>
            </a:r>
          </a:p>
        </p:txBody>
      </p:sp>
      <p:sp>
        <p:nvSpPr>
          <p:cNvPr id="328" name="Subtitle 2"/>
          <p:cNvSpPr txBox="1"/>
          <p:nvPr/>
        </p:nvSpPr>
        <p:spPr>
          <a:xfrm>
            <a:off x="1569719" y="5107354"/>
            <a:ext cx="9052561" cy="11985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spcBef>
                <a:spcPts val="1000"/>
              </a:spcBef>
              <a:defRPr sz="2000">
                <a:solidFill>
                  <a:srgbClr val="808080"/>
                </a:solidFill>
              </a:defRPr>
            </a:pPr>
            <a:r>
              <a:t>It is remarkable that the positive answers we received are related to business value.</a:t>
            </a:r>
            <a:br/>
            <a:r>
              <a:t>After these answers, it is clear that users feel more comfortable and productive after getting used to using the “- Any tool-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0" name="Title 1"/>
          <p:cNvSpPr txBox="1"/>
          <p:nvPr>
            <p:ph type="ctrTitle"/>
          </p:nvPr>
        </p:nvSpPr>
        <p:spPr>
          <a:xfrm>
            <a:off x="-1" y="609600"/>
            <a:ext cx="12192001" cy="592668"/>
          </a:xfrm>
          <a:prstGeom prst="rect">
            <a:avLst/>
          </a:prstGeom>
        </p:spPr>
        <p:txBody>
          <a:bodyPr/>
          <a:lstStyle>
            <a:lvl1pPr>
              <a:defRPr b="1" sz="3600">
                <a:solidFill>
                  <a:srgbClr val="C00000"/>
                </a:solidFill>
                <a:latin typeface="+mn-lt"/>
                <a:ea typeface="+mn-ea"/>
                <a:cs typeface="+mn-cs"/>
                <a:sym typeface="Calibri"/>
              </a:defRPr>
            </a:lvl1pPr>
          </a:lstStyle>
          <a:p>
            <a:pPr/>
            <a:r>
              <a:t>Top 5 questions with the most negative response</a:t>
            </a:r>
          </a:p>
        </p:txBody>
      </p:sp>
      <p:sp>
        <p:nvSpPr>
          <p:cNvPr id="331" name="Subtitle 2"/>
          <p:cNvSpPr txBox="1"/>
          <p:nvPr>
            <p:ph type="subTitle" sz="half" idx="1"/>
          </p:nvPr>
        </p:nvSpPr>
        <p:spPr>
          <a:xfrm>
            <a:off x="1524000" y="1525955"/>
            <a:ext cx="9144000" cy="2957147"/>
          </a:xfrm>
          <a:prstGeom prst="rect">
            <a:avLst/>
          </a:prstGeom>
        </p:spPr>
        <p:txBody>
          <a:bodyPr/>
          <a:lstStyle/>
          <a:p>
            <a:pPr marL="342900" indent="-342900" algn="l">
              <a:lnSpc>
                <a:spcPct val="150000"/>
              </a:lnSpc>
              <a:buSzPct val="100000"/>
              <a:buFont typeface="Arial"/>
              <a:buChar char="•"/>
              <a:defRPr sz="2000"/>
            </a:pPr>
            <a:r>
              <a:t>Our users often need assistance while using “- Any tool- ”.</a:t>
            </a:r>
            <a:r>
              <a:rPr>
                <a:solidFill>
                  <a:srgbClr val="C00000"/>
                </a:solidFill>
              </a:rPr>
              <a:t> </a:t>
            </a:r>
            <a:r>
              <a:rPr b="1">
                <a:solidFill>
                  <a:srgbClr val="C00000"/>
                </a:solidFill>
              </a:rPr>
              <a:t>(24.3%)</a:t>
            </a:r>
            <a:endParaRPr b="1">
              <a:solidFill>
                <a:srgbClr val="C00000"/>
              </a:solidFill>
            </a:endParaRPr>
          </a:p>
          <a:p>
            <a:pPr marL="342900" indent="-342900" algn="l">
              <a:lnSpc>
                <a:spcPct val="150000"/>
              </a:lnSpc>
              <a:buSzPct val="100000"/>
              <a:buFont typeface="Arial"/>
              <a:buChar char="•"/>
              <a:defRPr sz="2000"/>
            </a:pPr>
            <a:r>
              <a:t>Our users think that the “- Any tool- ” visually is not attractive. </a:t>
            </a:r>
            <a:r>
              <a:rPr b="1">
                <a:solidFill>
                  <a:srgbClr val="C00000"/>
                </a:solidFill>
              </a:rPr>
              <a:t>(22.5%)</a:t>
            </a:r>
            <a:endParaRPr b="1">
              <a:solidFill>
                <a:srgbClr val="C00000"/>
              </a:solidFill>
            </a:endParaRPr>
          </a:p>
          <a:p>
            <a:pPr marL="342900" indent="-342900" algn="l">
              <a:lnSpc>
                <a:spcPct val="150000"/>
              </a:lnSpc>
              <a:buSzPct val="100000"/>
              <a:buFont typeface="Arial"/>
              <a:buChar char="•"/>
              <a:defRPr sz="2000"/>
            </a:pPr>
            <a:r>
              <a:t>Our users find “- Any tool- ” difficult to use. </a:t>
            </a:r>
            <a:r>
              <a:rPr b="1">
                <a:solidFill>
                  <a:srgbClr val="C00000"/>
                </a:solidFill>
              </a:rPr>
              <a:t>(20.2%)</a:t>
            </a:r>
            <a:endParaRPr b="1">
              <a:solidFill>
                <a:srgbClr val="C00000"/>
              </a:solidFill>
            </a:endParaRPr>
          </a:p>
          <a:p>
            <a:pPr marL="342900" indent="-342900" algn="l">
              <a:lnSpc>
                <a:spcPct val="150000"/>
              </a:lnSpc>
              <a:buSzPct val="100000"/>
              <a:buFont typeface="Arial"/>
              <a:buChar char="•"/>
              <a:defRPr sz="2000"/>
            </a:pPr>
            <a:r>
              <a:t>Our users have the possibility to choose another similar tool in the future. </a:t>
            </a:r>
            <a:r>
              <a:rPr b="1">
                <a:solidFill>
                  <a:srgbClr val="C00000"/>
                </a:solidFill>
              </a:rPr>
              <a:t>(18.1%)</a:t>
            </a:r>
            <a:endParaRPr b="1">
              <a:solidFill>
                <a:srgbClr val="C00000"/>
              </a:solidFill>
            </a:endParaRPr>
          </a:p>
          <a:p>
            <a:pPr marL="342900" indent="-342900" algn="l">
              <a:lnSpc>
                <a:spcPct val="150000"/>
              </a:lnSpc>
              <a:buSzPct val="100000"/>
              <a:buFont typeface="Arial"/>
              <a:buChar char="•"/>
              <a:defRPr sz="2000"/>
            </a:pPr>
            <a:r>
              <a:t>Our users find it difficult to recover errors in “- Any tool- ”. </a:t>
            </a:r>
            <a:r>
              <a:rPr b="1">
                <a:solidFill>
                  <a:srgbClr val="C00000"/>
                </a:solidFill>
              </a:rPr>
              <a:t>(18.1%)</a:t>
            </a:r>
          </a:p>
        </p:txBody>
      </p:sp>
      <p:sp>
        <p:nvSpPr>
          <p:cNvPr id="332" name="Subtitle 2"/>
          <p:cNvSpPr txBox="1"/>
          <p:nvPr/>
        </p:nvSpPr>
        <p:spPr>
          <a:xfrm>
            <a:off x="1569719" y="5107354"/>
            <a:ext cx="9052561" cy="11985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50000"/>
              </a:lnSpc>
              <a:spcBef>
                <a:spcPts val="1000"/>
              </a:spcBef>
              <a:defRPr sz="2000">
                <a:solidFill>
                  <a:srgbClr val="808080"/>
                </a:solidFill>
              </a:defRPr>
            </a:lvl1pPr>
          </a:lstStyle>
          <a:p>
            <a:pPr/>
            <a:r>
              <a:t>Most of the negative responses we received are more related to the complexity of the user interface and lack of interaction. It is very important to increase the satisfaction of users in the short term by making the interface more optimal.</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What actions should be taken with positive questions?</a:t>
            </a:r>
          </a:p>
        </p:txBody>
      </p:sp>
      <p:sp>
        <p:nvSpPr>
          <p:cNvPr id="335" name="Subtitle 2"/>
          <p:cNvSpPr txBox="1"/>
          <p:nvPr>
            <p:ph type="subTitle" sz="half" idx="1"/>
          </p:nvPr>
        </p:nvSpPr>
        <p:spPr>
          <a:xfrm>
            <a:off x="1524000" y="2799235"/>
            <a:ext cx="9144000" cy="3449165"/>
          </a:xfrm>
          <a:prstGeom prst="rect">
            <a:avLst/>
          </a:prstGeom>
        </p:spPr>
        <p:txBody>
          <a:bodyPr/>
          <a:lstStyle/>
          <a:p>
            <a:pPr marL="342900" indent="-342900" algn="l">
              <a:lnSpc>
                <a:spcPct val="150000"/>
              </a:lnSpc>
              <a:buSzPct val="100000"/>
              <a:buFont typeface="Arial"/>
              <a:buChar char="•"/>
              <a:defRPr sz="2000"/>
            </a:pPr>
            <a:r>
              <a:t>Understanding the most desirable features and involving users in this step.</a:t>
            </a:r>
          </a:p>
          <a:p>
            <a:pPr marL="342900" indent="-342900" algn="l">
              <a:lnSpc>
                <a:spcPct val="150000"/>
              </a:lnSpc>
              <a:buSzPct val="100000"/>
              <a:buFont typeface="Arial"/>
              <a:buChar char="•"/>
              <a:defRPr sz="2000"/>
            </a:pPr>
            <a:r>
              <a:t>Compare “- Any tool- ” with other tools and make our weak sides better, improve our good features even more.</a:t>
            </a:r>
          </a:p>
        </p:txBody>
      </p:sp>
      <p:sp>
        <p:nvSpPr>
          <p:cNvPr id="336" name="Subtitle 2"/>
          <p:cNvSpPr txBox="1"/>
          <p:nvPr/>
        </p:nvSpPr>
        <p:spPr>
          <a:xfrm>
            <a:off x="1569719" y="1525954"/>
            <a:ext cx="9052561" cy="120673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nSpc>
                <a:spcPct val="150000"/>
              </a:lnSpc>
              <a:spcBef>
                <a:spcPts val="1000"/>
              </a:spcBef>
              <a:defRPr sz="2000">
                <a:solidFill>
                  <a:srgbClr val="222A35"/>
                </a:solidFill>
              </a:defRPr>
            </a:pPr>
            <a:r>
              <a:t>We can say that our users are generally satisfied with the features of “- Any tool- ”.</a:t>
            </a:r>
            <a:endParaRPr sz="2400"/>
          </a:p>
          <a:p>
            <a:pPr>
              <a:lnSpc>
                <a:spcPct val="150000"/>
              </a:lnSpc>
              <a:spcBef>
                <a:spcPts val="1000"/>
              </a:spcBef>
              <a:defRPr sz="2000">
                <a:solidFill>
                  <a:srgbClr val="222A35"/>
                </a:solidFill>
              </a:defRPr>
            </a:pPr>
            <a:r>
              <a:t>Possible actions to be taken may bring us more customer satisfaction.</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8" name="Title 1"/>
          <p:cNvSpPr txBox="1"/>
          <p:nvPr>
            <p:ph type="ctrTitle"/>
          </p:nvPr>
        </p:nvSpPr>
        <p:spPr>
          <a:xfrm>
            <a:off x="-1" y="609600"/>
            <a:ext cx="12192001" cy="592668"/>
          </a:xfrm>
          <a:prstGeom prst="rect">
            <a:avLst/>
          </a:prstGeom>
        </p:spPr>
        <p:txBody>
          <a:bodyPr/>
          <a:lstStyle>
            <a:lvl1pPr>
              <a:defRPr b="1" sz="3600">
                <a:solidFill>
                  <a:srgbClr val="C00000"/>
                </a:solidFill>
                <a:latin typeface="+mn-lt"/>
                <a:ea typeface="+mn-ea"/>
                <a:cs typeface="+mn-cs"/>
                <a:sym typeface="Calibri"/>
              </a:defRPr>
            </a:lvl1pPr>
          </a:lstStyle>
          <a:p>
            <a:pPr/>
            <a:r>
              <a:t>What actions should be taken with negative questions?</a:t>
            </a:r>
          </a:p>
        </p:txBody>
      </p:sp>
      <p:sp>
        <p:nvSpPr>
          <p:cNvPr id="339" name="Subtitle 2"/>
          <p:cNvSpPr txBox="1"/>
          <p:nvPr>
            <p:ph type="subTitle" sz="half" idx="1"/>
          </p:nvPr>
        </p:nvSpPr>
        <p:spPr>
          <a:xfrm>
            <a:off x="1524000" y="2799235"/>
            <a:ext cx="9144000" cy="3449165"/>
          </a:xfrm>
          <a:prstGeom prst="rect">
            <a:avLst/>
          </a:prstGeom>
        </p:spPr>
        <p:txBody>
          <a:bodyPr/>
          <a:lstStyle/>
          <a:p>
            <a:pPr marL="342900" indent="-342900" algn="l">
              <a:lnSpc>
                <a:spcPct val="150000"/>
              </a:lnSpc>
              <a:buSzPct val="100000"/>
              <a:buFont typeface="Arial"/>
              <a:buChar char="•"/>
              <a:defRPr sz="2000"/>
            </a:pPr>
            <a:r>
              <a:t>Improve the usability of the interface</a:t>
            </a:r>
          </a:p>
          <a:p>
            <a:pPr marL="342900" indent="-342900" algn="l">
              <a:lnSpc>
                <a:spcPct val="150000"/>
              </a:lnSpc>
              <a:buSzPct val="100000"/>
              <a:buFont typeface="Arial"/>
              <a:buChar char="•"/>
              <a:defRPr sz="2000"/>
            </a:pPr>
            <a:r>
              <a:t>Using similar design patterns that users are used to. UX laws lead to design changes</a:t>
            </a:r>
          </a:p>
          <a:p>
            <a:pPr marL="342900" indent="-342900" algn="l">
              <a:lnSpc>
                <a:spcPct val="150000"/>
              </a:lnSpc>
              <a:buSzPct val="100000"/>
              <a:buFont typeface="Arial"/>
              <a:buChar char="•"/>
              <a:defRPr sz="2000"/>
            </a:pPr>
            <a:r>
              <a:t>Get rid of the inconsistency </a:t>
            </a:r>
          </a:p>
          <a:p>
            <a:pPr marL="342900" indent="-342900" algn="l">
              <a:lnSpc>
                <a:spcPct val="150000"/>
              </a:lnSpc>
              <a:buSzPct val="100000"/>
              <a:buFont typeface="Arial"/>
              <a:buChar char="•"/>
              <a:defRPr sz="2000"/>
            </a:pPr>
            <a:r>
              <a:t>Providing more documentation to users</a:t>
            </a:r>
          </a:p>
          <a:p>
            <a:pPr marL="342900" indent="-342900" algn="l">
              <a:lnSpc>
                <a:spcPct val="150000"/>
              </a:lnSpc>
              <a:buSzPct val="100000"/>
              <a:buFont typeface="Arial"/>
              <a:buChar char="•"/>
              <a:defRPr sz="2000"/>
            </a:pPr>
            <a:r>
              <a:t>Improve CSM</a:t>
            </a:r>
          </a:p>
          <a:p>
            <a:pPr marL="342900" indent="-342900" algn="l">
              <a:lnSpc>
                <a:spcPct val="150000"/>
              </a:lnSpc>
              <a:buSzPct val="100000"/>
              <a:buFont typeface="Arial"/>
              <a:buChar char="•"/>
              <a:defRPr sz="2000"/>
            </a:pPr>
            <a:r>
              <a:t>Creating more interaction feedback between system and user</a:t>
            </a:r>
          </a:p>
        </p:txBody>
      </p:sp>
      <p:sp>
        <p:nvSpPr>
          <p:cNvPr id="340" name="Subtitle 2"/>
          <p:cNvSpPr txBox="1"/>
          <p:nvPr/>
        </p:nvSpPr>
        <p:spPr>
          <a:xfrm>
            <a:off x="1569719" y="1525954"/>
            <a:ext cx="9052561" cy="120673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nSpc>
                <a:spcPct val="150000"/>
              </a:lnSpc>
              <a:spcBef>
                <a:spcPts val="1000"/>
              </a:spcBef>
              <a:defRPr sz="2000">
                <a:solidFill>
                  <a:srgbClr val="222A35"/>
                </a:solidFill>
              </a:defRPr>
            </a:pPr>
            <a:r>
              <a:t>It is clear that our users having some problems while using the “- Any tool- ”s interface.</a:t>
            </a:r>
            <a:endParaRPr sz="2400"/>
          </a:p>
          <a:p>
            <a:pPr>
              <a:lnSpc>
                <a:spcPct val="150000"/>
              </a:lnSpc>
              <a:spcBef>
                <a:spcPts val="1000"/>
              </a:spcBef>
              <a:defRPr sz="2000">
                <a:solidFill>
                  <a:srgbClr val="222A35"/>
                </a:solidFill>
              </a:defRPr>
            </a:pPr>
            <a:r>
              <a:t>Possible actions to be taken may bring us more customer satisfaction.</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2"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About SUS Test</a:t>
            </a:r>
          </a:p>
        </p:txBody>
      </p:sp>
      <p:sp>
        <p:nvSpPr>
          <p:cNvPr id="343" name="Subtitle 2"/>
          <p:cNvSpPr txBox="1"/>
          <p:nvPr>
            <p:ph type="subTitle" sz="half" idx="1"/>
          </p:nvPr>
        </p:nvSpPr>
        <p:spPr>
          <a:xfrm>
            <a:off x="4184650" y="1587500"/>
            <a:ext cx="7251700" cy="3321050"/>
          </a:xfrm>
          <a:prstGeom prst="rect">
            <a:avLst/>
          </a:prstGeom>
        </p:spPr>
        <p:txBody>
          <a:bodyPr/>
          <a:lstStyle/>
          <a:p>
            <a:pPr algn="l">
              <a:lnSpc>
                <a:spcPct val="150000"/>
              </a:lnSpc>
              <a:defRPr sz="2000"/>
            </a:pPr>
            <a:r>
              <a:t>Considering the answers given by our users, it is seen that “- Any tool- ” has an average of </a:t>
            </a:r>
            <a:r>
              <a:rPr b="1"/>
              <a:t>63.5</a:t>
            </a:r>
            <a:r>
              <a:t> and is in the </a:t>
            </a:r>
            <a:r>
              <a:rPr b="1"/>
              <a:t>"poor" </a:t>
            </a:r>
            <a:r>
              <a:t>band.</a:t>
            </a:r>
          </a:p>
          <a:p>
            <a:pPr algn="l">
              <a:lnSpc>
                <a:spcPct val="150000"/>
              </a:lnSpc>
              <a:defRPr sz="2000"/>
            </a:pPr>
            <a:br/>
            <a:r>
              <a:t>Firstly, it should be aimed to increase this result to the </a:t>
            </a:r>
            <a:r>
              <a:rPr b="1"/>
              <a:t>"good" </a:t>
            </a:r>
            <a:r>
              <a:t>band with some improvements. </a:t>
            </a:r>
          </a:p>
        </p:txBody>
      </p:sp>
      <p:pic>
        <p:nvPicPr>
          <p:cNvPr id="344" name="Picture 2" descr="Picture 2"/>
          <p:cNvPicPr>
            <a:picLocks noChangeAspect="1"/>
          </p:cNvPicPr>
          <p:nvPr/>
        </p:nvPicPr>
        <p:blipFill>
          <a:blip r:embed="rId2">
            <a:extLst/>
          </a:blip>
          <a:stretch>
            <a:fillRect/>
          </a:stretch>
        </p:blipFill>
        <p:spPr>
          <a:xfrm>
            <a:off x="653934" y="1746250"/>
            <a:ext cx="3244967" cy="346288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6"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Recommendations</a:t>
            </a:r>
          </a:p>
        </p:txBody>
      </p:sp>
      <p:sp>
        <p:nvSpPr>
          <p:cNvPr id="347" name="Subtitle 2"/>
          <p:cNvSpPr txBox="1"/>
          <p:nvPr/>
        </p:nvSpPr>
        <p:spPr>
          <a:xfrm>
            <a:off x="1569719" y="1525953"/>
            <a:ext cx="9052561" cy="492399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spcBef>
                <a:spcPts val="1000"/>
              </a:spcBef>
              <a:defRPr sz="2400"/>
            </a:pPr>
            <a:r>
              <a:t>According to the results, “- Any tool- ”s grade appears to be below the average.</a:t>
            </a:r>
            <a:br/>
          </a:p>
          <a:p>
            <a:pPr>
              <a:lnSpc>
                <a:spcPct val="150000"/>
              </a:lnSpc>
              <a:spcBef>
                <a:spcPts val="1000"/>
              </a:spcBef>
              <a:defRPr sz="2400"/>
            </a:pPr>
            <a:r>
              <a:t>It is very important to take certain measures to correct this in the short and long term.</a:t>
            </a:r>
          </a:p>
          <a:p>
            <a:pPr>
              <a:lnSpc>
                <a:spcPct val="150000"/>
              </a:lnSpc>
              <a:spcBef>
                <a:spcPts val="1000"/>
              </a:spcBef>
              <a:defRPr sz="2400"/>
            </a:pPr>
            <a:r>
              <a:t>In the short term, it is important that consultants support users who need assistance. (You can see name-based SUS results on the next pages)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*https://www.usability.gov/how-to-and-tools/methods/system-usability-scale.html</a:t>
            </a:r>
          </a:p>
        </p:txBody>
      </p:sp>
      <p:sp>
        <p:nvSpPr>
          <p:cNvPr id="104"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Benefits of using a SUS</a:t>
            </a:r>
          </a:p>
        </p:txBody>
      </p:sp>
      <p:sp>
        <p:nvSpPr>
          <p:cNvPr id="105" name="Subtitle 2"/>
          <p:cNvSpPr txBox="1"/>
          <p:nvPr>
            <p:ph type="subTitle" sz="half" idx="1"/>
          </p:nvPr>
        </p:nvSpPr>
        <p:spPr>
          <a:xfrm>
            <a:off x="1524000" y="1525954"/>
            <a:ext cx="9144000" cy="3082725"/>
          </a:xfrm>
          <a:prstGeom prst="rect">
            <a:avLst/>
          </a:prstGeom>
        </p:spPr>
        <p:txBody>
          <a:bodyPr/>
          <a:lstStyle/>
          <a:p>
            <a:pPr algn="l">
              <a:lnSpc>
                <a:spcPct val="120000"/>
              </a:lnSpc>
              <a:defRPr sz="1700">
                <a:solidFill>
                  <a:srgbClr val="222A35"/>
                </a:solidFill>
              </a:defRPr>
            </a:pPr>
            <a:r>
              <a:t>SUS has become an industry standard, with references in over 1300 articles and publications.  The noted benefits of using SUS include that it:</a:t>
            </a:r>
            <a:endParaRPr sz="2200"/>
          </a:p>
          <a:p>
            <a:pPr marL="342900" indent="-342900" algn="l">
              <a:lnSpc>
                <a:spcPct val="72000"/>
              </a:lnSpc>
              <a:buSzPct val="100000"/>
              <a:buFont typeface="Arial"/>
              <a:buChar char="•"/>
              <a:defRPr sz="1700">
                <a:solidFill>
                  <a:srgbClr val="222A35"/>
                </a:solidFill>
              </a:defRPr>
            </a:pPr>
            <a:r>
              <a:t>Is a very easy scale to administer to participants</a:t>
            </a:r>
            <a:endParaRPr sz="2200"/>
          </a:p>
          <a:p>
            <a:pPr marL="342900" indent="-342900" algn="l">
              <a:lnSpc>
                <a:spcPct val="72000"/>
              </a:lnSpc>
              <a:buSzPct val="100000"/>
              <a:buFont typeface="Arial"/>
              <a:buChar char="•"/>
              <a:defRPr sz="1700">
                <a:solidFill>
                  <a:srgbClr val="222A35"/>
                </a:solidFill>
              </a:defRPr>
            </a:pPr>
            <a:r>
              <a:t>Can be used on small sample sizes with reliable results</a:t>
            </a:r>
            <a:endParaRPr sz="2200"/>
          </a:p>
          <a:p>
            <a:pPr marL="342900" indent="-342900" algn="l">
              <a:lnSpc>
                <a:spcPct val="72000"/>
              </a:lnSpc>
              <a:buSzPct val="100000"/>
              <a:buFont typeface="Arial"/>
              <a:buChar char="•"/>
              <a:defRPr sz="1700">
                <a:solidFill>
                  <a:srgbClr val="222A35"/>
                </a:solidFill>
              </a:defRPr>
            </a:pPr>
            <a:r>
              <a:t>Is valid – it can effectively differentiate between usable and unusable systems*</a:t>
            </a:r>
            <a:endParaRPr sz="2200"/>
          </a:p>
          <a:p>
            <a:pPr marL="342900" indent="-342900" algn="l">
              <a:lnSpc>
                <a:spcPct val="72000"/>
              </a:lnSpc>
              <a:buSzPct val="100000"/>
              <a:buFont typeface="Arial"/>
              <a:buChar char="•"/>
              <a:defRPr sz="1700"/>
            </a:pPr>
            <a:r>
              <a:t>Meeting user’s needs results in loyalty</a:t>
            </a:r>
            <a:endParaRPr sz="2200"/>
          </a:p>
          <a:p>
            <a:pPr marL="342900" indent="-342900" algn="l">
              <a:lnSpc>
                <a:spcPct val="72000"/>
              </a:lnSpc>
              <a:buSzPct val="100000"/>
              <a:buFont typeface="Arial"/>
              <a:buChar char="•"/>
              <a:defRPr sz="1700"/>
            </a:pPr>
            <a:r>
              <a:t>Reduces customer churn</a:t>
            </a:r>
            <a:endParaRPr sz="2200"/>
          </a:p>
          <a:p>
            <a:pPr marL="342900" indent="-342900" algn="l">
              <a:lnSpc>
                <a:spcPct val="72000"/>
              </a:lnSpc>
              <a:buSzPct val="100000"/>
              <a:buFont typeface="Arial"/>
              <a:buChar char="•"/>
              <a:defRPr sz="1700"/>
            </a:pPr>
            <a:r>
              <a:t>Results in higher NPS scores, a larger number of ambassadors (NPS score 9-10)</a:t>
            </a:r>
            <a:endParaRPr sz="2200"/>
          </a:p>
          <a:p>
            <a:pPr marL="342900" indent="-342900" algn="l">
              <a:lnSpc>
                <a:spcPct val="72000"/>
              </a:lnSpc>
              <a:buSzPct val="100000"/>
              <a:buFont typeface="Arial"/>
              <a:buChar char="•"/>
              <a:defRPr sz="1700"/>
            </a:pPr>
            <a:r>
              <a:t>and grow revenue through referrals and upsells.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Recommendations</a:t>
            </a:r>
          </a:p>
        </p:txBody>
      </p:sp>
      <p:sp>
        <p:nvSpPr>
          <p:cNvPr id="350" name="Subtitle 2"/>
          <p:cNvSpPr txBox="1"/>
          <p:nvPr/>
        </p:nvSpPr>
        <p:spPr>
          <a:xfrm>
            <a:off x="1569719" y="1525954"/>
            <a:ext cx="9052561" cy="19489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50000"/>
              </a:lnSpc>
              <a:spcBef>
                <a:spcPts val="1000"/>
              </a:spcBef>
              <a:defRPr sz="2400"/>
            </a:lvl1pPr>
          </a:lstStyle>
          <a:p>
            <a:pPr/>
            <a:r>
              <a:t>Once users get used to using “- Any tool- ”, they feel more comfortable and their satisfaction will increase, they are more likely to stay with our tool, choose to buy more licenses or modules, and promote “- Any tool- ” amongst colleagues or peers within other organizations.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2"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Recommendations</a:t>
            </a:r>
          </a:p>
        </p:txBody>
      </p:sp>
      <p:sp>
        <p:nvSpPr>
          <p:cNvPr id="353" name="Subtitle 2"/>
          <p:cNvSpPr txBox="1"/>
          <p:nvPr/>
        </p:nvSpPr>
        <p:spPr>
          <a:xfrm>
            <a:off x="1569719" y="1525954"/>
            <a:ext cx="9052561" cy="32405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spcBef>
                <a:spcPts val="1000"/>
              </a:spcBef>
              <a:defRPr sz="2400"/>
            </a:pPr>
            <a:r>
              <a:t>According to the results, some interface improvements on the “- Any tool- ” are very important in terms of increasing user satisfaction.</a:t>
            </a:r>
          </a:p>
          <a:p>
            <a:pPr>
              <a:lnSpc>
                <a:spcPct val="150000"/>
              </a:lnSpc>
              <a:spcBef>
                <a:spcPts val="1000"/>
              </a:spcBef>
              <a:defRPr sz="2400"/>
            </a:pPr>
          </a:p>
          <a:p>
            <a:pPr>
              <a:lnSpc>
                <a:spcPct val="150000"/>
              </a:lnSpc>
              <a:spcBef>
                <a:spcPts val="1000"/>
              </a:spcBef>
              <a:defRPr sz="2400"/>
            </a:pPr>
            <a:r>
              <a:t>Currently, users seem satisfied with the features of “- Any tool- ”, but they cannot use the product at full performance due to interface problems.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5"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Recommendations</a:t>
            </a:r>
          </a:p>
        </p:txBody>
      </p:sp>
      <p:sp>
        <p:nvSpPr>
          <p:cNvPr id="356" name="Subtitle 2"/>
          <p:cNvSpPr txBox="1"/>
          <p:nvPr/>
        </p:nvSpPr>
        <p:spPr>
          <a:xfrm>
            <a:off x="1569719" y="1525953"/>
            <a:ext cx="9052561" cy="25947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spcBef>
                <a:spcPts val="1000"/>
              </a:spcBef>
              <a:defRPr sz="2400"/>
            </a:pPr>
            <a:r>
              <a:t>Therefore, it is very vital to solving important problems as soon as possible. (such as error handling, navigation complicity, general search option, add zoom buttons into the canvas, image upload, etc.)</a:t>
            </a:r>
          </a:p>
          <a:p>
            <a:pPr>
              <a:lnSpc>
                <a:spcPct val="150000"/>
              </a:lnSpc>
              <a:spcBef>
                <a:spcPts val="1000"/>
              </a:spcBef>
              <a:defRPr sz="2400"/>
            </a:pPr>
            <a:b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8"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Examples of topics that need to be improved (example)</a:t>
            </a:r>
          </a:p>
        </p:txBody>
      </p:sp>
      <p:pic>
        <p:nvPicPr>
          <p:cNvPr id="359" name="Picture 2" descr="Picture 2"/>
          <p:cNvPicPr>
            <a:picLocks noChangeAspect="1"/>
          </p:cNvPicPr>
          <p:nvPr/>
        </p:nvPicPr>
        <p:blipFill>
          <a:blip r:embed="rId2">
            <a:extLst/>
          </a:blip>
          <a:stretch>
            <a:fillRect/>
          </a:stretch>
        </p:blipFill>
        <p:spPr>
          <a:xfrm>
            <a:off x="1498546" y="2834923"/>
            <a:ext cx="4082449" cy="1611049"/>
          </a:xfrm>
          <a:prstGeom prst="rect">
            <a:avLst/>
          </a:prstGeom>
          <a:ln w="12700">
            <a:miter lim="400000"/>
          </a:ln>
        </p:spPr>
      </p:pic>
      <p:pic>
        <p:nvPicPr>
          <p:cNvPr id="360" name="Picture 3" descr="Picture 3"/>
          <p:cNvPicPr>
            <a:picLocks noChangeAspect="1"/>
          </p:cNvPicPr>
          <p:nvPr/>
        </p:nvPicPr>
        <p:blipFill>
          <a:blip r:embed="rId3">
            <a:extLst/>
          </a:blip>
          <a:stretch>
            <a:fillRect/>
          </a:stretch>
        </p:blipFill>
        <p:spPr>
          <a:xfrm>
            <a:off x="5925973" y="2806820"/>
            <a:ext cx="5257035" cy="1668728"/>
          </a:xfrm>
          <a:prstGeom prst="rect">
            <a:avLst/>
          </a:prstGeom>
          <a:ln w="12700">
            <a:miter lim="400000"/>
          </a:ln>
        </p:spPr>
      </p:pic>
      <p:pic>
        <p:nvPicPr>
          <p:cNvPr id="361" name="Picture 4" descr="Picture 4"/>
          <p:cNvPicPr>
            <a:picLocks noChangeAspect="1"/>
          </p:cNvPicPr>
          <p:nvPr/>
        </p:nvPicPr>
        <p:blipFill>
          <a:blip r:embed="rId4">
            <a:extLst/>
          </a:blip>
          <a:stretch>
            <a:fillRect/>
          </a:stretch>
        </p:blipFill>
        <p:spPr>
          <a:xfrm>
            <a:off x="2816116" y="4808273"/>
            <a:ext cx="5822677" cy="1203435"/>
          </a:xfrm>
          <a:prstGeom prst="rect">
            <a:avLst/>
          </a:prstGeom>
          <a:ln w="12700">
            <a:miter lim="400000"/>
          </a:ln>
        </p:spPr>
      </p:pic>
      <p:sp>
        <p:nvSpPr>
          <p:cNvPr id="362" name="Subtitle 2"/>
          <p:cNvSpPr txBox="1"/>
          <p:nvPr/>
        </p:nvSpPr>
        <p:spPr>
          <a:xfrm>
            <a:off x="1569719" y="1525954"/>
            <a:ext cx="9052561" cy="1206737"/>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lvl1pPr>
              <a:lnSpc>
                <a:spcPct val="150000"/>
              </a:lnSpc>
              <a:spcBef>
                <a:spcPts val="1000"/>
              </a:spcBef>
              <a:defRPr sz="2400">
                <a:solidFill>
                  <a:srgbClr val="222A35"/>
                </a:solidFill>
              </a:defRPr>
            </a:lvl1pPr>
          </a:lstStyle>
          <a:p>
            <a:pPr/>
            <a:r>
              <a:t>Consistency about button placement  (I also added many screens too)</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4"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Last Recommendations</a:t>
            </a:r>
          </a:p>
        </p:txBody>
      </p:sp>
      <p:sp>
        <p:nvSpPr>
          <p:cNvPr id="365" name="Subtitle 2"/>
          <p:cNvSpPr txBox="1"/>
          <p:nvPr/>
        </p:nvSpPr>
        <p:spPr>
          <a:xfrm>
            <a:off x="1569719" y="1525954"/>
            <a:ext cx="9052561" cy="453217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spcBef>
                <a:spcPts val="1000"/>
              </a:spcBef>
              <a:defRPr sz="2400"/>
            </a:pPr>
            <a:r>
              <a:t>It is recommended to:</a:t>
            </a:r>
          </a:p>
          <a:p>
            <a:pPr marL="342900" indent="-342900">
              <a:lnSpc>
                <a:spcPct val="150000"/>
              </a:lnSpc>
              <a:spcBef>
                <a:spcPts val="1000"/>
              </a:spcBef>
              <a:buSzPct val="100000"/>
              <a:buChar char="-"/>
              <a:defRPr sz="2400"/>
            </a:pPr>
            <a:r>
              <a:t>Release new features, based on research metrics within the next 4-6 months;</a:t>
            </a:r>
          </a:p>
          <a:p>
            <a:pPr marL="342900" indent="-342900">
              <a:lnSpc>
                <a:spcPct val="150000"/>
              </a:lnSpc>
              <a:spcBef>
                <a:spcPts val="1000"/>
              </a:spcBef>
              <a:buSzPct val="100000"/>
              <a:buChar char="-"/>
              <a:defRPr sz="2400"/>
            </a:pPr>
            <a:r>
              <a:t>Release a more extensive support/FAQ/community environment;</a:t>
            </a:r>
          </a:p>
          <a:p>
            <a:pPr marL="342900" indent="-342900">
              <a:lnSpc>
                <a:spcPct val="150000"/>
              </a:lnSpc>
              <a:spcBef>
                <a:spcPts val="1000"/>
              </a:spcBef>
              <a:buSzPct val="100000"/>
              <a:buChar char="-"/>
              <a:defRPr sz="2400"/>
            </a:pPr>
            <a:r>
              <a:t>Complete another SUS test again within 6 months; </a:t>
            </a:r>
          </a:p>
          <a:p>
            <a:pPr marL="342900" indent="-342900">
              <a:lnSpc>
                <a:spcPct val="150000"/>
              </a:lnSpc>
              <a:spcBef>
                <a:spcPts val="1000"/>
              </a:spcBef>
              <a:buSzPct val="100000"/>
              <a:buChar char="-"/>
              <a:defRPr sz="2400"/>
            </a:pPr>
            <a:r>
              <a:t>Complete another SUS test, including a wider variety of user-types, based on role and “- Any tool- ” experience, realized by Development working together with the Support and CXM department*.</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7" name="Title 1"/>
          <p:cNvSpPr txBox="1"/>
          <p:nvPr>
            <p:ph type="ctrTitle"/>
          </p:nvPr>
        </p:nvSpPr>
        <p:spPr>
          <a:xfrm>
            <a:off x="-1" y="609600"/>
            <a:ext cx="12192001" cy="592668"/>
          </a:xfrm>
          <a:prstGeom prst="rect">
            <a:avLst/>
          </a:prstGeom>
        </p:spPr>
        <p:txBody>
          <a:bodyPr/>
          <a:lstStyle>
            <a:lvl1pPr>
              <a:defRPr b="1" sz="3600">
                <a:solidFill>
                  <a:srgbClr val="1EAAF0"/>
                </a:solidFill>
                <a:latin typeface="+mn-lt"/>
                <a:ea typeface="+mn-ea"/>
                <a:cs typeface="+mn-cs"/>
                <a:sym typeface="Calibri"/>
              </a:defRPr>
            </a:lvl1pPr>
          </a:lstStyle>
          <a:p>
            <a:pPr/>
            <a:r>
              <a:t>Users who feel comfortable while using “- Any tool- ”.</a:t>
            </a:r>
          </a:p>
        </p:txBody>
      </p:sp>
      <p:sp>
        <p:nvSpPr>
          <p:cNvPr id="368" name="Subtitle 2"/>
          <p:cNvSpPr txBox="1"/>
          <p:nvPr>
            <p:ph type="subTitle" idx="1"/>
          </p:nvPr>
        </p:nvSpPr>
        <p:spPr>
          <a:xfrm>
            <a:off x="1524000" y="1525953"/>
            <a:ext cx="9144000" cy="4900248"/>
          </a:xfrm>
          <a:prstGeom prst="rect">
            <a:avLst/>
          </a:prstGeom>
        </p:spPr>
        <p:txBody>
          <a:bodyPr/>
          <a:lstStyle/>
          <a:p>
            <a:pPr algn="l">
              <a:lnSpc>
                <a:spcPct val="150000"/>
              </a:lnSpc>
              <a:defRPr b="1" sz="2000"/>
            </a:pPr>
            <a:r>
              <a:t>TOP 5</a:t>
            </a:r>
            <a:br/>
          </a:p>
          <a:p>
            <a:pPr marL="342900" indent="-342900" algn="l">
              <a:lnSpc>
                <a:spcPct val="150000"/>
              </a:lnSpc>
              <a:buSzPct val="100000"/>
              <a:buFont typeface="Arial"/>
              <a:buChar char="•"/>
              <a:defRPr sz="2000"/>
            </a:pPr>
            <a:r>
              <a:t>Person A – Company A </a:t>
            </a:r>
            <a:r>
              <a:rPr>
                <a:solidFill>
                  <a:srgbClr val="1EAAF0"/>
                </a:solidFill>
              </a:rPr>
              <a:t>(</a:t>
            </a:r>
            <a:r>
              <a:rPr b="1">
                <a:solidFill>
                  <a:srgbClr val="1EAAF0"/>
                </a:solidFill>
              </a:rPr>
              <a:t>Sus Score:</a:t>
            </a:r>
            <a:r>
              <a:rPr>
                <a:solidFill>
                  <a:srgbClr val="1EAAF0"/>
                </a:solidFill>
              </a:rPr>
              <a:t> 95)</a:t>
            </a:r>
            <a:r>
              <a:rPr>
                <a:solidFill>
                  <a:srgbClr val="808080"/>
                </a:solidFill>
              </a:rPr>
              <a:t> </a:t>
            </a:r>
            <a:r>
              <a:rPr sz="1400">
                <a:solidFill>
                  <a:srgbClr val="808080"/>
                </a:solidFill>
              </a:rPr>
              <a:t>– 127 web session</a:t>
            </a:r>
            <a:endParaRPr sz="1400">
              <a:solidFill>
                <a:srgbClr val="808080"/>
              </a:solidFill>
            </a:endParaRPr>
          </a:p>
          <a:p>
            <a:pPr marL="342900" indent="-342900" algn="l">
              <a:lnSpc>
                <a:spcPct val="150000"/>
              </a:lnSpc>
              <a:buSzPct val="100000"/>
              <a:buFont typeface="Arial"/>
              <a:buChar char="•"/>
              <a:defRPr sz="2000"/>
            </a:pPr>
            <a:r>
              <a:t>Person B – Company B </a:t>
            </a:r>
            <a:r>
              <a:rPr>
                <a:solidFill>
                  <a:srgbClr val="1EAAF0"/>
                </a:solidFill>
              </a:rPr>
              <a:t>(</a:t>
            </a:r>
            <a:r>
              <a:rPr b="1">
                <a:solidFill>
                  <a:srgbClr val="1EAAF0"/>
                </a:solidFill>
              </a:rPr>
              <a:t>Sus Score:</a:t>
            </a:r>
            <a:r>
              <a:rPr>
                <a:solidFill>
                  <a:srgbClr val="1EAAF0"/>
                </a:solidFill>
              </a:rPr>
              <a:t> 92.5) </a:t>
            </a:r>
            <a:r>
              <a:rPr sz="1400">
                <a:solidFill>
                  <a:srgbClr val="808080"/>
                </a:solidFill>
              </a:rPr>
              <a:t>- 1058 web session</a:t>
            </a:r>
            <a:endParaRPr sz="1400">
              <a:solidFill>
                <a:srgbClr val="808080"/>
              </a:solidFill>
            </a:endParaRPr>
          </a:p>
          <a:p>
            <a:pPr marL="342900" indent="-342900" algn="l">
              <a:lnSpc>
                <a:spcPct val="150000"/>
              </a:lnSpc>
              <a:buSzPct val="100000"/>
              <a:buFont typeface="Arial"/>
              <a:buChar char="•"/>
              <a:defRPr sz="2000"/>
            </a:pPr>
            <a:r>
              <a:t>Person C – Company C </a:t>
            </a:r>
            <a:r>
              <a:rPr>
                <a:solidFill>
                  <a:srgbClr val="1EAAF0"/>
                </a:solidFill>
              </a:rPr>
              <a:t>(</a:t>
            </a:r>
            <a:r>
              <a:rPr b="1">
                <a:solidFill>
                  <a:srgbClr val="1EAAF0"/>
                </a:solidFill>
              </a:rPr>
              <a:t>Sus Score:</a:t>
            </a:r>
            <a:r>
              <a:rPr>
                <a:solidFill>
                  <a:srgbClr val="1EAAF0"/>
                </a:solidFill>
              </a:rPr>
              <a:t> 90) </a:t>
            </a:r>
            <a:r>
              <a:rPr sz="1400">
                <a:solidFill>
                  <a:srgbClr val="808080"/>
                </a:solidFill>
              </a:rPr>
              <a:t>- 834 web session</a:t>
            </a:r>
            <a:endParaRPr sz="1400">
              <a:solidFill>
                <a:srgbClr val="808080"/>
              </a:solidFill>
            </a:endParaRPr>
          </a:p>
          <a:p>
            <a:pPr marL="342900" indent="-342900" algn="l">
              <a:lnSpc>
                <a:spcPct val="150000"/>
              </a:lnSpc>
              <a:buSzPct val="100000"/>
              <a:buFont typeface="Arial"/>
              <a:buChar char="•"/>
              <a:defRPr sz="2000"/>
            </a:pPr>
            <a:r>
              <a:t>Person D – Company D </a:t>
            </a:r>
            <a:r>
              <a:rPr>
                <a:solidFill>
                  <a:srgbClr val="1EAAF0"/>
                </a:solidFill>
              </a:rPr>
              <a:t>(</a:t>
            </a:r>
            <a:r>
              <a:rPr b="1">
                <a:solidFill>
                  <a:srgbClr val="1EAAF0"/>
                </a:solidFill>
              </a:rPr>
              <a:t>Sus Score:</a:t>
            </a:r>
            <a:r>
              <a:rPr>
                <a:solidFill>
                  <a:srgbClr val="1EAAF0"/>
                </a:solidFill>
              </a:rPr>
              <a:t> 90) </a:t>
            </a:r>
            <a:r>
              <a:rPr sz="1400">
                <a:solidFill>
                  <a:srgbClr val="808080"/>
                </a:solidFill>
              </a:rPr>
              <a:t>– 587 web session</a:t>
            </a:r>
            <a:endParaRPr sz="1400">
              <a:solidFill>
                <a:srgbClr val="808080"/>
              </a:solidFill>
            </a:endParaRPr>
          </a:p>
          <a:p>
            <a:pPr marL="342900" indent="-342900" algn="l">
              <a:lnSpc>
                <a:spcPct val="150000"/>
              </a:lnSpc>
              <a:buSzPct val="100000"/>
              <a:buFont typeface="Arial"/>
              <a:buChar char="•"/>
              <a:defRPr sz="2000"/>
            </a:pPr>
            <a:r>
              <a:t>Person E – Company E </a:t>
            </a:r>
            <a:r>
              <a:rPr>
                <a:solidFill>
                  <a:srgbClr val="1EAAF0"/>
                </a:solidFill>
              </a:rPr>
              <a:t>(</a:t>
            </a:r>
            <a:r>
              <a:rPr b="1">
                <a:solidFill>
                  <a:srgbClr val="1EAAF0"/>
                </a:solidFill>
              </a:rPr>
              <a:t>Sus Score:</a:t>
            </a:r>
            <a:r>
              <a:rPr>
                <a:solidFill>
                  <a:srgbClr val="1EAAF0"/>
                </a:solidFill>
              </a:rPr>
              <a:t> 87.5) </a:t>
            </a:r>
            <a:r>
              <a:rPr sz="1400">
                <a:solidFill>
                  <a:srgbClr val="808080"/>
                </a:solidFill>
              </a:rPr>
              <a:t>- 52 web session</a:t>
            </a:r>
            <a:endParaRPr b="1" sz="1400">
              <a:solidFill>
                <a:srgbClr val="808080"/>
              </a:solidFill>
            </a:endParaRPr>
          </a:p>
          <a:p>
            <a:pPr marL="342900" indent="-342900" algn="l">
              <a:lnSpc>
                <a:spcPct val="150000"/>
              </a:lnSpc>
              <a:buSzPct val="100000"/>
              <a:buFont typeface="Arial"/>
              <a:buChar char="•"/>
              <a:defRPr sz="2000"/>
            </a:pPr>
            <a:r>
              <a:t>Person F – Company F </a:t>
            </a:r>
            <a:r>
              <a:rPr>
                <a:solidFill>
                  <a:srgbClr val="1EAAF0"/>
                </a:solidFill>
              </a:rPr>
              <a:t>(</a:t>
            </a:r>
            <a:r>
              <a:rPr b="1">
                <a:solidFill>
                  <a:srgbClr val="1EAAF0"/>
                </a:solidFill>
              </a:rPr>
              <a:t>Sus Score:</a:t>
            </a:r>
            <a:r>
              <a:rPr>
                <a:solidFill>
                  <a:srgbClr val="1EAAF0"/>
                </a:solidFill>
              </a:rPr>
              <a:t> 87.5)</a:t>
            </a:r>
            <a:r>
              <a:rPr sz="1400">
                <a:solidFill>
                  <a:srgbClr val="808080"/>
                </a:solidFill>
              </a:rPr>
              <a:t> - 1872 web session</a:t>
            </a:r>
          </a:p>
        </p:txBody>
      </p:sp>
      <p:sp>
        <p:nvSpPr>
          <p:cNvPr id="369" name="Subtitle 2"/>
          <p:cNvSpPr txBox="1"/>
          <p:nvPr/>
        </p:nvSpPr>
        <p:spPr>
          <a:xfrm>
            <a:off x="1569719" y="6155266"/>
            <a:ext cx="9052561" cy="280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50000"/>
              </a:lnSpc>
              <a:spcBef>
                <a:spcPts val="1000"/>
              </a:spcBef>
              <a:defRPr sz="1400">
                <a:solidFill>
                  <a:srgbClr val="808080"/>
                </a:solidFill>
              </a:defRPr>
            </a:lvl1pPr>
          </a:lstStyle>
          <a:p>
            <a:pPr/>
            <a:r>
              <a:t>You can find the detailed name-based list in the next pages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1" name="Title 1"/>
          <p:cNvSpPr txBox="1"/>
          <p:nvPr>
            <p:ph type="ctrTitle"/>
          </p:nvPr>
        </p:nvSpPr>
        <p:spPr>
          <a:xfrm>
            <a:off x="-1" y="609600"/>
            <a:ext cx="12192001" cy="592668"/>
          </a:xfrm>
          <a:prstGeom prst="rect">
            <a:avLst/>
          </a:prstGeom>
        </p:spPr>
        <p:txBody>
          <a:bodyPr/>
          <a:lstStyle>
            <a:lvl1pPr>
              <a:defRPr b="1" sz="3600">
                <a:solidFill>
                  <a:srgbClr val="C00000"/>
                </a:solidFill>
                <a:latin typeface="+mn-lt"/>
                <a:ea typeface="+mn-ea"/>
                <a:cs typeface="+mn-cs"/>
                <a:sym typeface="Calibri"/>
              </a:defRPr>
            </a:lvl1pPr>
          </a:lstStyle>
          <a:p>
            <a:pPr/>
            <a:r>
              <a:t>Users who feel uncomfortable while using “- Any tool- ”.</a:t>
            </a:r>
          </a:p>
        </p:txBody>
      </p:sp>
      <p:sp>
        <p:nvSpPr>
          <p:cNvPr id="372" name="Subtitle 2"/>
          <p:cNvSpPr txBox="1"/>
          <p:nvPr>
            <p:ph type="subTitle" sz="half" idx="1"/>
          </p:nvPr>
        </p:nvSpPr>
        <p:spPr>
          <a:xfrm>
            <a:off x="1524000" y="1525954"/>
            <a:ext cx="9144000" cy="3356439"/>
          </a:xfrm>
          <a:prstGeom prst="rect">
            <a:avLst/>
          </a:prstGeom>
        </p:spPr>
        <p:txBody>
          <a:bodyPr/>
          <a:lstStyle/>
          <a:p>
            <a:pPr algn="l" defTabSz="813816">
              <a:lnSpc>
                <a:spcPct val="150000"/>
              </a:lnSpc>
              <a:spcBef>
                <a:spcPts val="800"/>
              </a:spcBef>
              <a:defRPr b="1" sz="1779"/>
            </a:pPr>
            <a:r>
              <a:t>TOP 5</a:t>
            </a:r>
            <a:br/>
          </a:p>
          <a:p>
            <a:pPr marL="305180" indent="-305180" algn="l" defTabSz="813816">
              <a:lnSpc>
                <a:spcPct val="150000"/>
              </a:lnSpc>
              <a:spcBef>
                <a:spcPts val="800"/>
              </a:spcBef>
              <a:buSzPct val="100000"/>
              <a:buFont typeface="Arial"/>
              <a:buChar char="•"/>
              <a:defRPr sz="1779"/>
            </a:pPr>
            <a:r>
              <a:t>Person G</a:t>
            </a:r>
            <a:r>
              <a:t> – Company G </a:t>
            </a:r>
            <a:r>
              <a:rPr b="1">
                <a:solidFill>
                  <a:srgbClr val="C00000"/>
                </a:solidFill>
              </a:rPr>
              <a:t>(Sus Score: 15) </a:t>
            </a:r>
            <a:r>
              <a:rPr sz="1246">
                <a:solidFill>
                  <a:srgbClr val="808080"/>
                </a:solidFill>
              </a:rPr>
              <a:t>– 63 web session</a:t>
            </a:r>
            <a:endParaRPr sz="1246">
              <a:solidFill>
                <a:srgbClr val="808080"/>
              </a:solidFill>
            </a:endParaRPr>
          </a:p>
          <a:p>
            <a:pPr marL="305180" indent="-305180" algn="l" defTabSz="813816">
              <a:lnSpc>
                <a:spcPct val="150000"/>
              </a:lnSpc>
              <a:spcBef>
                <a:spcPts val="800"/>
              </a:spcBef>
              <a:buSzPct val="100000"/>
              <a:buFont typeface="Arial"/>
              <a:buChar char="•"/>
              <a:defRPr sz="1779"/>
            </a:pPr>
            <a:r>
              <a:t>Person H</a:t>
            </a:r>
            <a:r>
              <a:t> – Company H </a:t>
            </a:r>
            <a:r>
              <a:rPr b="1">
                <a:solidFill>
                  <a:srgbClr val="C00000"/>
                </a:solidFill>
              </a:rPr>
              <a:t>(Sus Score: 17.5) </a:t>
            </a:r>
            <a:r>
              <a:rPr>
                <a:solidFill>
                  <a:srgbClr val="808080"/>
                </a:solidFill>
              </a:rPr>
              <a:t>– </a:t>
            </a:r>
            <a:r>
              <a:rPr sz="1246">
                <a:solidFill>
                  <a:srgbClr val="808080"/>
                </a:solidFill>
              </a:rPr>
              <a:t>198 web session</a:t>
            </a:r>
            <a:endParaRPr sz="1246">
              <a:solidFill>
                <a:srgbClr val="808080"/>
              </a:solidFill>
            </a:endParaRPr>
          </a:p>
          <a:p>
            <a:pPr marL="305180" indent="-305180" algn="l" defTabSz="813816">
              <a:lnSpc>
                <a:spcPct val="150000"/>
              </a:lnSpc>
              <a:spcBef>
                <a:spcPts val="800"/>
              </a:spcBef>
              <a:buSzPct val="100000"/>
              <a:buFont typeface="Arial"/>
              <a:buChar char="•"/>
              <a:defRPr sz="1779"/>
            </a:pPr>
            <a:r>
              <a:t>Person I</a:t>
            </a:r>
            <a:r>
              <a:t> – Company I </a:t>
            </a:r>
            <a:r>
              <a:rPr b="1">
                <a:solidFill>
                  <a:srgbClr val="C00000"/>
                </a:solidFill>
              </a:rPr>
              <a:t>(Sus Score: 17.5) </a:t>
            </a:r>
            <a:r>
              <a:rPr sz="1246">
                <a:solidFill>
                  <a:srgbClr val="808080"/>
                </a:solidFill>
              </a:rPr>
              <a:t>– 9 web session</a:t>
            </a:r>
            <a:endParaRPr sz="1246">
              <a:solidFill>
                <a:srgbClr val="808080"/>
              </a:solidFill>
            </a:endParaRPr>
          </a:p>
          <a:p>
            <a:pPr marL="305180" indent="-305180" algn="l" defTabSz="813816">
              <a:lnSpc>
                <a:spcPct val="150000"/>
              </a:lnSpc>
              <a:spcBef>
                <a:spcPts val="800"/>
              </a:spcBef>
              <a:buSzPct val="100000"/>
              <a:buFont typeface="Arial"/>
              <a:buChar char="•"/>
              <a:defRPr sz="1779"/>
            </a:pPr>
            <a:r>
              <a:t>Person J</a:t>
            </a:r>
            <a:r>
              <a:t> – Company J </a:t>
            </a:r>
            <a:r>
              <a:rPr b="1">
                <a:solidFill>
                  <a:srgbClr val="C00000"/>
                </a:solidFill>
              </a:rPr>
              <a:t>(Sus Score: 25) </a:t>
            </a:r>
            <a:r>
              <a:rPr sz="1246">
                <a:solidFill>
                  <a:srgbClr val="808080"/>
                </a:solidFill>
              </a:rPr>
              <a:t>– 14 web session</a:t>
            </a:r>
            <a:endParaRPr sz="1246">
              <a:solidFill>
                <a:srgbClr val="808080"/>
              </a:solidFill>
            </a:endParaRPr>
          </a:p>
          <a:p>
            <a:pPr marL="305180" indent="-305180" algn="l" defTabSz="813816">
              <a:lnSpc>
                <a:spcPct val="150000"/>
              </a:lnSpc>
              <a:spcBef>
                <a:spcPts val="800"/>
              </a:spcBef>
              <a:buSzPct val="100000"/>
              <a:buFont typeface="Arial"/>
              <a:buChar char="•"/>
              <a:defRPr sz="1779"/>
            </a:pPr>
            <a:r>
              <a:t>Person K</a:t>
            </a:r>
            <a:r>
              <a:t> – Company K </a:t>
            </a:r>
            <a:r>
              <a:rPr b="1">
                <a:solidFill>
                  <a:srgbClr val="C00000"/>
                </a:solidFill>
              </a:rPr>
              <a:t>(Sus Score: 30)</a:t>
            </a:r>
            <a:r>
              <a:rPr>
                <a:solidFill>
                  <a:srgbClr val="808080"/>
                </a:solidFill>
              </a:rPr>
              <a:t> </a:t>
            </a:r>
            <a:r>
              <a:rPr sz="1246">
                <a:solidFill>
                  <a:srgbClr val="808080"/>
                </a:solidFill>
              </a:rPr>
              <a:t>– 37 web session</a:t>
            </a:r>
          </a:p>
        </p:txBody>
      </p:sp>
      <p:sp>
        <p:nvSpPr>
          <p:cNvPr id="373" name="Subtitle 2"/>
          <p:cNvSpPr txBox="1"/>
          <p:nvPr/>
        </p:nvSpPr>
        <p:spPr>
          <a:xfrm>
            <a:off x="1569719" y="6155266"/>
            <a:ext cx="9052561" cy="280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50000"/>
              </a:lnSpc>
              <a:spcBef>
                <a:spcPts val="1000"/>
              </a:spcBef>
              <a:defRPr sz="1400">
                <a:solidFill>
                  <a:srgbClr val="808080"/>
                </a:solidFill>
              </a:defRPr>
            </a:lvl1pPr>
          </a:lstStyle>
          <a:p>
            <a:pPr/>
            <a:r>
              <a:t>You can find the detailed name-based list in the next pages</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5"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Name-based SUS scores</a:t>
            </a:r>
          </a:p>
        </p:txBody>
      </p:sp>
      <p:sp>
        <p:nvSpPr>
          <p:cNvPr id="376" name="TextBox 2"/>
          <p:cNvSpPr txBox="1"/>
          <p:nvPr/>
        </p:nvSpPr>
        <p:spPr>
          <a:xfrm>
            <a:off x="6478325" y="2084566"/>
            <a:ext cx="5117622" cy="35461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Person M - Company L </a:t>
            </a:r>
            <a:r>
              <a:rPr b="1"/>
              <a:t>(75)</a:t>
            </a:r>
          </a:p>
          <a:p>
            <a:pPr marL="285750" indent="-285750">
              <a:buSzPct val="100000"/>
              <a:buFont typeface="Arial"/>
              <a:buChar char="•"/>
            </a:pPr>
            <a:r>
              <a:t>Person N - Company M </a:t>
            </a:r>
            <a:r>
              <a:rPr b="1"/>
              <a:t>(72.5)</a:t>
            </a:r>
          </a:p>
          <a:p>
            <a:pPr marL="285750" indent="-285750">
              <a:buSzPct val="100000"/>
              <a:buFont typeface="Arial"/>
              <a:buChar char="•"/>
            </a:pPr>
            <a:r>
              <a:t>Person O - Company N </a:t>
            </a:r>
            <a:r>
              <a:rPr b="1">
                <a:solidFill>
                  <a:srgbClr val="C00000"/>
                </a:solidFill>
              </a:rPr>
              <a:t>(67.5)</a:t>
            </a:r>
            <a:endParaRPr>
              <a:solidFill>
                <a:srgbClr val="C00000"/>
              </a:solidFill>
            </a:endParaRPr>
          </a:p>
          <a:p>
            <a:pPr marL="285750" indent="-285750">
              <a:buSzPct val="100000"/>
              <a:buFont typeface="Arial"/>
              <a:buChar char="•"/>
            </a:pPr>
            <a:r>
              <a:t>Person P - Company N </a:t>
            </a:r>
            <a:r>
              <a:rPr b="1">
                <a:solidFill>
                  <a:srgbClr val="C00000"/>
                </a:solidFill>
              </a:rPr>
              <a:t>(67.5)</a:t>
            </a:r>
            <a:endParaRPr>
              <a:solidFill>
                <a:srgbClr val="C00000"/>
              </a:solidFill>
            </a:endParaRPr>
          </a:p>
          <a:p>
            <a:pPr marL="285750" indent="-285750">
              <a:buSzPct val="100000"/>
              <a:buFont typeface="Arial"/>
              <a:buChar char="•"/>
            </a:pPr>
            <a:r>
              <a:t>Person Q - Company O</a:t>
            </a:r>
            <a:r>
              <a:rPr>
                <a:solidFill>
                  <a:srgbClr val="C00000"/>
                </a:solidFill>
              </a:rPr>
              <a:t> </a:t>
            </a:r>
            <a:r>
              <a:rPr b="1">
                <a:solidFill>
                  <a:srgbClr val="C00000"/>
                </a:solidFill>
              </a:rPr>
              <a:t>(67.5)</a:t>
            </a:r>
            <a:endParaRPr>
              <a:solidFill>
                <a:srgbClr val="C00000"/>
              </a:solidFill>
            </a:endParaRPr>
          </a:p>
          <a:p>
            <a:pPr marL="285750" indent="-285750">
              <a:buSzPct val="100000"/>
              <a:buFont typeface="Arial"/>
              <a:buChar char="•"/>
            </a:pPr>
            <a:r>
              <a:t>Person R - Company P </a:t>
            </a:r>
            <a:r>
              <a:rPr b="1">
                <a:solidFill>
                  <a:srgbClr val="C00000"/>
                </a:solidFill>
              </a:rPr>
              <a:t>(65)</a:t>
            </a:r>
            <a:endParaRPr>
              <a:solidFill>
                <a:srgbClr val="C00000"/>
              </a:solidFill>
            </a:endParaRPr>
          </a:p>
          <a:p>
            <a:pPr marL="285750" indent="-285750">
              <a:buSzPct val="100000"/>
              <a:buFont typeface="Arial"/>
              <a:buChar char="•"/>
            </a:pPr>
            <a:r>
              <a:t>Person S - Company L </a:t>
            </a:r>
            <a:r>
              <a:rPr b="1">
                <a:solidFill>
                  <a:srgbClr val="C00000"/>
                </a:solidFill>
              </a:rPr>
              <a:t>(65)</a:t>
            </a:r>
            <a:endParaRPr>
              <a:solidFill>
                <a:srgbClr val="C00000"/>
              </a:solidFill>
            </a:endParaRPr>
          </a:p>
          <a:p>
            <a:pPr marL="285750" indent="-285750">
              <a:buSzPct val="100000"/>
              <a:buFont typeface="Arial"/>
              <a:buChar char="•"/>
            </a:pPr>
            <a:r>
              <a:t>Person T - Company M </a:t>
            </a:r>
            <a:r>
              <a:rPr b="1">
                <a:solidFill>
                  <a:srgbClr val="C00000"/>
                </a:solidFill>
              </a:rPr>
              <a:t>(62.5)</a:t>
            </a:r>
            <a:endParaRPr>
              <a:solidFill>
                <a:srgbClr val="C00000"/>
              </a:solidFill>
            </a:endParaRPr>
          </a:p>
          <a:p>
            <a:pPr marL="285750" indent="-285750">
              <a:buSzPct val="100000"/>
              <a:buFont typeface="Arial"/>
              <a:buChar char="•"/>
            </a:pPr>
            <a:r>
              <a:t>Person U - Company N </a:t>
            </a:r>
            <a:r>
              <a:rPr b="1">
                <a:solidFill>
                  <a:srgbClr val="C00000"/>
                </a:solidFill>
              </a:rPr>
              <a:t>(62.5)</a:t>
            </a:r>
            <a:endParaRPr>
              <a:solidFill>
                <a:srgbClr val="C00000"/>
              </a:solidFill>
            </a:endParaRPr>
          </a:p>
          <a:p>
            <a:pPr marL="285750" indent="-285750">
              <a:buSzPct val="100000"/>
              <a:buFont typeface="Arial"/>
              <a:buChar char="•"/>
            </a:pPr>
            <a:r>
              <a:t>Person V - Company O </a:t>
            </a:r>
            <a:r>
              <a:rPr b="1">
                <a:solidFill>
                  <a:srgbClr val="C00000"/>
                </a:solidFill>
              </a:rPr>
              <a:t>(60)</a:t>
            </a:r>
            <a:endParaRPr b="1">
              <a:solidFill>
                <a:srgbClr val="C00000"/>
              </a:solidFill>
            </a:endParaRPr>
          </a:p>
          <a:p>
            <a:pPr marL="285750" indent="-285750">
              <a:buSzPct val="100000"/>
              <a:buFont typeface="Arial"/>
              <a:buChar char="•"/>
            </a:pPr>
            <a:r>
              <a:t>Person W - Company P </a:t>
            </a:r>
            <a:r>
              <a:rPr b="1">
                <a:solidFill>
                  <a:srgbClr val="C00000"/>
                </a:solidFill>
              </a:rPr>
              <a:t>(60)</a:t>
            </a:r>
            <a:endParaRPr>
              <a:solidFill>
                <a:srgbClr val="C00000"/>
              </a:solidFill>
            </a:endParaRPr>
          </a:p>
          <a:p>
            <a:pPr marL="285750" indent="-285750">
              <a:buSzPct val="100000"/>
              <a:buFont typeface="Arial"/>
              <a:buChar char="•"/>
            </a:pPr>
            <a:r>
              <a:t>Person X - Company Q </a:t>
            </a:r>
            <a:r>
              <a:rPr b="1">
                <a:solidFill>
                  <a:srgbClr val="C00000"/>
                </a:solidFill>
              </a:rPr>
              <a:t>(60)</a:t>
            </a:r>
          </a:p>
        </p:txBody>
      </p:sp>
      <p:sp>
        <p:nvSpPr>
          <p:cNvPr id="377" name="TextBox 3"/>
          <p:cNvSpPr txBox="1"/>
          <p:nvPr/>
        </p:nvSpPr>
        <p:spPr>
          <a:xfrm>
            <a:off x="1001201" y="2084566"/>
            <a:ext cx="5108345" cy="35461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Person A - Company A </a:t>
            </a:r>
            <a:r>
              <a:rPr b="1"/>
              <a:t>(95)</a:t>
            </a:r>
          </a:p>
          <a:p>
            <a:pPr marL="285750" indent="-285750">
              <a:buSzPct val="100000"/>
              <a:buFont typeface="Arial"/>
              <a:buChar char="•"/>
            </a:pPr>
            <a:r>
              <a:t>Person B - Company A </a:t>
            </a:r>
            <a:r>
              <a:rPr b="1"/>
              <a:t>(92.5)</a:t>
            </a:r>
          </a:p>
          <a:p>
            <a:pPr marL="285750" indent="-285750">
              <a:buSzPct val="100000"/>
              <a:buFont typeface="Arial"/>
              <a:buChar char="•"/>
            </a:pPr>
            <a:r>
              <a:t>Person C - Company B </a:t>
            </a:r>
            <a:r>
              <a:rPr b="1"/>
              <a:t>(90)</a:t>
            </a:r>
          </a:p>
          <a:p>
            <a:pPr marL="285750" indent="-285750">
              <a:buSzPct val="100000"/>
              <a:buFont typeface="Arial"/>
              <a:buChar char="•"/>
            </a:pPr>
            <a:r>
              <a:t>Person D - Company C</a:t>
            </a:r>
            <a:r>
              <a:rPr b="1"/>
              <a:t> (90)</a:t>
            </a:r>
          </a:p>
          <a:p>
            <a:pPr marL="285750" indent="-285750">
              <a:buSzPct val="100000"/>
              <a:buFont typeface="Arial"/>
              <a:buChar char="•"/>
            </a:pPr>
            <a:r>
              <a:t>Person E - Company D </a:t>
            </a:r>
            <a:r>
              <a:rPr b="1"/>
              <a:t>(87.5)</a:t>
            </a:r>
          </a:p>
          <a:p>
            <a:pPr marL="285750" indent="-285750">
              <a:buSzPct val="100000"/>
              <a:buFont typeface="Arial"/>
              <a:buChar char="•"/>
            </a:pPr>
            <a:r>
              <a:t>Person F - Company E </a:t>
            </a:r>
            <a:r>
              <a:rPr b="1"/>
              <a:t>(87.5)</a:t>
            </a:r>
          </a:p>
          <a:p>
            <a:pPr marL="285750" indent="-285750">
              <a:buSzPct val="100000"/>
              <a:buFont typeface="Arial"/>
              <a:buChar char="•"/>
            </a:pPr>
            <a:r>
              <a:t>Person G - Company F </a:t>
            </a:r>
            <a:r>
              <a:rPr b="1"/>
              <a:t>(85)</a:t>
            </a:r>
          </a:p>
          <a:p>
            <a:pPr marL="285750" indent="-285750">
              <a:buSzPct val="100000"/>
              <a:buFont typeface="Arial"/>
              <a:buChar char="•"/>
            </a:pPr>
            <a:r>
              <a:t>Person H - Company G </a:t>
            </a:r>
            <a:r>
              <a:rPr b="1"/>
              <a:t>(82.5)</a:t>
            </a:r>
          </a:p>
          <a:p>
            <a:pPr marL="285750" indent="-285750">
              <a:buSzPct val="100000"/>
              <a:buFont typeface="Arial"/>
              <a:buChar char="•"/>
            </a:pPr>
            <a:r>
              <a:t>Person I - Company H </a:t>
            </a:r>
            <a:r>
              <a:rPr b="1"/>
              <a:t>(80)</a:t>
            </a:r>
          </a:p>
          <a:p>
            <a:pPr marL="285750" indent="-285750">
              <a:buSzPct val="100000"/>
              <a:buFont typeface="Arial"/>
              <a:buChar char="•"/>
            </a:pPr>
            <a:r>
              <a:t>Person J - Company I </a:t>
            </a:r>
            <a:r>
              <a:rPr b="1"/>
              <a:t>(80)</a:t>
            </a:r>
          </a:p>
          <a:p>
            <a:pPr marL="285750" indent="-285750">
              <a:buSzPct val="100000"/>
              <a:buFont typeface="Arial"/>
              <a:buChar char="•"/>
            </a:pPr>
            <a:r>
              <a:t>Person K - Company J</a:t>
            </a:r>
            <a:r>
              <a:rPr b="1"/>
              <a:t>(80)</a:t>
            </a:r>
          </a:p>
          <a:p>
            <a:pPr marL="285750" indent="-285750">
              <a:buSzPct val="100000"/>
              <a:buFont typeface="Arial"/>
              <a:buChar char="•"/>
            </a:pPr>
            <a:r>
              <a:t>Person L - Company K </a:t>
            </a:r>
            <a:r>
              <a:rPr b="1"/>
              <a:t>(77.5)</a:t>
            </a:r>
          </a:p>
        </p:txBody>
      </p:sp>
      <p:sp>
        <p:nvSpPr>
          <p:cNvPr id="378" name="Subtitle 2"/>
          <p:cNvSpPr txBox="1"/>
          <p:nvPr/>
        </p:nvSpPr>
        <p:spPr>
          <a:xfrm>
            <a:off x="1569719" y="6155266"/>
            <a:ext cx="9052561" cy="280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50000"/>
              </a:lnSpc>
              <a:spcBef>
                <a:spcPts val="1000"/>
              </a:spcBef>
              <a:defRPr sz="1400">
                <a:solidFill>
                  <a:srgbClr val="808080"/>
                </a:solidFill>
              </a:defRPr>
            </a:lvl1pPr>
          </a:lstStyle>
          <a:p>
            <a:pPr/>
            <a:r>
              <a:t>Results below 68 points are considered poor.</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0" name="TextBox 3"/>
          <p:cNvSpPr txBox="1"/>
          <p:nvPr/>
        </p:nvSpPr>
        <p:spPr>
          <a:xfrm>
            <a:off x="1001201" y="2095982"/>
            <a:ext cx="5311545" cy="29619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Person Y - Company R </a:t>
            </a:r>
            <a:r>
              <a:rPr b="1">
                <a:solidFill>
                  <a:srgbClr val="C00000"/>
                </a:solidFill>
              </a:rPr>
              <a:t>(57.5)</a:t>
            </a:r>
            <a:endParaRPr>
              <a:solidFill>
                <a:srgbClr val="C00000"/>
              </a:solidFill>
            </a:endParaRPr>
          </a:p>
          <a:p>
            <a:pPr marL="285750" indent="-285750">
              <a:buSzPct val="100000"/>
              <a:buFont typeface="Arial"/>
              <a:buChar char="•"/>
            </a:pPr>
            <a:r>
              <a:t>Person Z - Company R </a:t>
            </a:r>
            <a:r>
              <a:rPr b="1">
                <a:solidFill>
                  <a:srgbClr val="C00000"/>
                </a:solidFill>
              </a:rPr>
              <a:t>(57.5)</a:t>
            </a:r>
            <a:endParaRPr>
              <a:solidFill>
                <a:srgbClr val="C00000"/>
              </a:solidFill>
            </a:endParaRPr>
          </a:p>
          <a:p>
            <a:pPr marL="285750" indent="-285750">
              <a:buSzPct val="100000"/>
              <a:buFont typeface="Arial"/>
              <a:buChar char="•"/>
            </a:pPr>
            <a:r>
              <a:t>Person AA - Company S </a:t>
            </a:r>
            <a:r>
              <a:rPr b="1">
                <a:solidFill>
                  <a:srgbClr val="C00000"/>
                </a:solidFill>
              </a:rPr>
              <a:t>(57.5)</a:t>
            </a:r>
            <a:endParaRPr>
              <a:solidFill>
                <a:srgbClr val="C00000"/>
              </a:solidFill>
            </a:endParaRPr>
          </a:p>
          <a:p>
            <a:pPr marL="285750" indent="-285750">
              <a:buSzPct val="100000"/>
              <a:buFont typeface="Arial"/>
              <a:buChar char="•"/>
            </a:pPr>
            <a:r>
              <a:t>Person AB - Company T </a:t>
            </a:r>
            <a:r>
              <a:rPr b="1">
                <a:solidFill>
                  <a:srgbClr val="C00000"/>
                </a:solidFill>
              </a:rPr>
              <a:t>(55)</a:t>
            </a:r>
            <a:endParaRPr>
              <a:solidFill>
                <a:srgbClr val="C00000"/>
              </a:solidFill>
            </a:endParaRPr>
          </a:p>
          <a:p>
            <a:pPr marL="285750" indent="-285750">
              <a:buSzPct val="100000"/>
              <a:buFont typeface="Arial"/>
              <a:buChar char="•"/>
            </a:pPr>
            <a:r>
              <a:t>Person AC - Company U </a:t>
            </a:r>
            <a:r>
              <a:rPr b="1">
                <a:solidFill>
                  <a:srgbClr val="C00000"/>
                </a:solidFill>
              </a:rPr>
              <a:t>(55)</a:t>
            </a:r>
            <a:endParaRPr>
              <a:solidFill>
                <a:srgbClr val="C00000"/>
              </a:solidFill>
            </a:endParaRPr>
          </a:p>
          <a:p>
            <a:pPr marL="285750" indent="-285750">
              <a:buSzPct val="100000"/>
              <a:buFont typeface="Arial"/>
              <a:buChar char="•"/>
            </a:pPr>
            <a:r>
              <a:t>Person AD - Company V </a:t>
            </a:r>
            <a:r>
              <a:rPr b="1">
                <a:solidFill>
                  <a:srgbClr val="C00000"/>
                </a:solidFill>
              </a:rPr>
              <a:t>(55)</a:t>
            </a:r>
            <a:endParaRPr>
              <a:solidFill>
                <a:srgbClr val="C00000"/>
              </a:solidFill>
            </a:endParaRPr>
          </a:p>
          <a:p>
            <a:pPr marL="285750" indent="-285750">
              <a:buSzPct val="100000"/>
              <a:buFont typeface="Arial"/>
              <a:buChar char="•"/>
            </a:pPr>
            <a:r>
              <a:t>Person AE - Company W </a:t>
            </a:r>
            <a:r>
              <a:rPr b="1">
                <a:solidFill>
                  <a:srgbClr val="C00000"/>
                </a:solidFill>
              </a:rPr>
              <a:t>(52.5)</a:t>
            </a:r>
            <a:endParaRPr>
              <a:solidFill>
                <a:srgbClr val="C00000"/>
              </a:solidFill>
            </a:endParaRPr>
          </a:p>
          <a:p>
            <a:pPr marL="285750" indent="-285750">
              <a:buSzPct val="100000"/>
              <a:buFont typeface="Arial"/>
              <a:buChar char="•"/>
            </a:pPr>
            <a:r>
              <a:t>Person AF - Company W </a:t>
            </a:r>
            <a:r>
              <a:rPr b="1">
                <a:solidFill>
                  <a:srgbClr val="C00000"/>
                </a:solidFill>
              </a:rPr>
              <a:t>(45)</a:t>
            </a:r>
            <a:endParaRPr>
              <a:solidFill>
                <a:srgbClr val="C00000"/>
              </a:solidFill>
            </a:endParaRPr>
          </a:p>
          <a:p>
            <a:pPr marL="285750" indent="-285750">
              <a:buSzPct val="100000"/>
              <a:buFont typeface="Arial"/>
              <a:buChar char="•"/>
            </a:pPr>
            <a:r>
              <a:t>Person AG - Company X </a:t>
            </a:r>
            <a:r>
              <a:rPr b="1">
                <a:solidFill>
                  <a:srgbClr val="C00000"/>
                </a:solidFill>
              </a:rPr>
              <a:t>(37.5)</a:t>
            </a:r>
            <a:endParaRPr>
              <a:solidFill>
                <a:srgbClr val="C00000"/>
              </a:solidFill>
            </a:endParaRPr>
          </a:p>
          <a:p>
            <a:pPr marL="285750" indent="-285750">
              <a:buSzPct val="100000"/>
              <a:buFont typeface="Arial"/>
              <a:buChar char="•"/>
            </a:pPr>
            <a:r>
              <a:t>Person AH - Company X </a:t>
            </a:r>
            <a:r>
              <a:rPr b="1">
                <a:solidFill>
                  <a:srgbClr val="C00000"/>
                </a:solidFill>
              </a:rPr>
              <a:t>(30)</a:t>
            </a:r>
          </a:p>
        </p:txBody>
      </p:sp>
      <p:sp>
        <p:nvSpPr>
          <p:cNvPr id="381" name="TextBox 4"/>
          <p:cNvSpPr txBox="1"/>
          <p:nvPr/>
        </p:nvSpPr>
        <p:spPr>
          <a:xfrm>
            <a:off x="6478325" y="2084566"/>
            <a:ext cx="4711149" cy="17935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Person AI - Company Y </a:t>
            </a:r>
            <a:r>
              <a:rPr b="1">
                <a:solidFill>
                  <a:srgbClr val="C00000"/>
                </a:solidFill>
              </a:rPr>
              <a:t>(25)</a:t>
            </a:r>
            <a:endParaRPr>
              <a:solidFill>
                <a:srgbClr val="C00000"/>
              </a:solidFill>
            </a:endParaRPr>
          </a:p>
          <a:p>
            <a:pPr marL="285750" indent="-285750">
              <a:buSzPct val="100000"/>
              <a:buFont typeface="Arial"/>
              <a:buChar char="•"/>
            </a:pPr>
            <a:r>
              <a:t>Person AJ - Company Y </a:t>
            </a:r>
            <a:r>
              <a:rPr b="1">
                <a:solidFill>
                  <a:srgbClr val="C00000"/>
                </a:solidFill>
              </a:rPr>
              <a:t>(17.5)</a:t>
            </a:r>
            <a:endParaRPr>
              <a:solidFill>
                <a:srgbClr val="C00000"/>
              </a:solidFill>
            </a:endParaRPr>
          </a:p>
          <a:p>
            <a:pPr marL="285750" indent="-285750">
              <a:buSzPct val="100000"/>
              <a:buFont typeface="Arial"/>
              <a:buChar char="•"/>
            </a:pPr>
            <a:r>
              <a:t>Person AK - Company Z </a:t>
            </a:r>
            <a:r>
              <a:rPr b="1">
                <a:solidFill>
                  <a:srgbClr val="C00000"/>
                </a:solidFill>
              </a:rPr>
              <a:t>(17.5)</a:t>
            </a:r>
            <a:endParaRPr>
              <a:solidFill>
                <a:srgbClr val="C00000"/>
              </a:solidFill>
            </a:endParaRPr>
          </a:p>
          <a:p>
            <a:pPr marL="285750" indent="-285750">
              <a:buSzPct val="100000"/>
              <a:buFont typeface="Arial"/>
              <a:buChar char="•"/>
            </a:pPr>
            <a:r>
              <a:t>Person AL - Company Z </a:t>
            </a:r>
            <a:r>
              <a:rPr b="1">
                <a:solidFill>
                  <a:srgbClr val="C00000"/>
                </a:solidFill>
              </a:rPr>
              <a:t>(15)</a:t>
            </a:r>
            <a:endParaRPr>
              <a:solidFill>
                <a:srgbClr val="C00000"/>
              </a:solidFill>
            </a:endParaRPr>
          </a:p>
          <a:p>
            <a:pPr marL="285750" indent="-285750">
              <a:buSzPct val="100000"/>
              <a:buFont typeface="Arial"/>
              <a:buChar char="•"/>
            </a:pPr>
          </a:p>
          <a:p>
            <a:pPr marL="285750" indent="-285750">
              <a:buSzPct val="100000"/>
              <a:buFont typeface="Arial"/>
              <a:buChar char="•"/>
            </a:pPr>
            <a:r>
              <a:t>3 Noname answers (</a:t>
            </a:r>
            <a:r>
              <a:rPr b="1"/>
              <a:t>52.5</a:t>
            </a:r>
            <a:r>
              <a:t>, </a:t>
            </a:r>
            <a:r>
              <a:rPr b="1"/>
              <a:t>60</a:t>
            </a:r>
            <a:r>
              <a:t>, </a:t>
            </a:r>
            <a:r>
              <a:rPr b="1"/>
              <a:t>65</a:t>
            </a:r>
            <a:r>
              <a:t>)</a:t>
            </a:r>
          </a:p>
        </p:txBody>
      </p:sp>
      <p:sp>
        <p:nvSpPr>
          <p:cNvPr id="382" name="Title 1"/>
          <p:cNvSpPr txBox="1"/>
          <p:nvPr/>
        </p:nvSpPr>
        <p:spPr>
          <a:xfrm>
            <a:off x="1569719" y="609600"/>
            <a:ext cx="9052561" cy="592668"/>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lvl1pPr algn="ctr">
              <a:lnSpc>
                <a:spcPct val="90000"/>
              </a:lnSpc>
              <a:defRPr b="1" sz="3600">
                <a:solidFill>
                  <a:srgbClr val="1EAAF0"/>
                </a:solidFill>
              </a:defRPr>
            </a:lvl1pPr>
          </a:lstStyle>
          <a:p>
            <a:pPr/>
            <a:r>
              <a:t>Name-based SUS scores</a:t>
            </a:r>
          </a:p>
        </p:txBody>
      </p:sp>
      <p:sp>
        <p:nvSpPr>
          <p:cNvPr id="383" name="Subtitle 2"/>
          <p:cNvSpPr txBox="1"/>
          <p:nvPr/>
        </p:nvSpPr>
        <p:spPr>
          <a:xfrm>
            <a:off x="1569719" y="6155266"/>
            <a:ext cx="9052561" cy="280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50000"/>
              </a:lnSpc>
              <a:spcBef>
                <a:spcPts val="1000"/>
              </a:spcBef>
              <a:defRPr sz="1400">
                <a:solidFill>
                  <a:srgbClr val="808080"/>
                </a:solidFill>
              </a:defRPr>
            </a:lvl1pPr>
          </a:lstStyle>
          <a:p>
            <a:pPr/>
            <a:r>
              <a:t>Results below 68 points are considered poor.</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5" name="Subtitle 2"/>
          <p:cNvSpPr txBox="1"/>
          <p:nvPr>
            <p:ph type="subTitle" sz="quarter" idx="1"/>
          </p:nvPr>
        </p:nvSpPr>
        <p:spPr>
          <a:xfrm>
            <a:off x="1524000" y="1525954"/>
            <a:ext cx="9144000" cy="1733714"/>
          </a:xfrm>
          <a:prstGeom prst="rect">
            <a:avLst/>
          </a:prstGeom>
        </p:spPr>
        <p:txBody>
          <a:bodyPr/>
          <a:lstStyle/>
          <a:p>
            <a:pPr algn="l" defTabSz="768095">
              <a:lnSpc>
                <a:spcPct val="150000"/>
              </a:lnSpc>
              <a:spcBef>
                <a:spcPts val="800"/>
              </a:spcBef>
              <a:defRPr sz="2016">
                <a:solidFill>
                  <a:srgbClr val="222A35"/>
                </a:solidFill>
              </a:defRPr>
            </a:pPr>
            <a:r>
              <a:t>For more detailed information and results, please don't hesitate to contact with </a:t>
            </a:r>
            <a:r>
              <a:rPr b="1"/>
              <a:t>Tarcan Yönel.</a:t>
            </a:r>
            <a:br>
              <a:rPr b="1"/>
            </a:br>
            <a:endParaRPr b="1"/>
          </a:p>
          <a:p>
            <a:pPr algn="l" defTabSz="768095">
              <a:lnSpc>
                <a:spcPct val="150000"/>
              </a:lnSpc>
              <a:spcBef>
                <a:spcPts val="800"/>
              </a:spcBef>
              <a:defRPr b="1" sz="2016">
                <a:solidFill>
                  <a:srgbClr val="1EAAF0"/>
                </a:solidFill>
              </a:defRPr>
            </a:pPr>
            <a:r>
              <a:t>Mail: </a:t>
            </a:r>
            <a:r>
              <a:rPr b="0" u="sng">
                <a:solidFill>
                  <a:srgbClr val="0563C1"/>
                </a:solidFill>
                <a:uFill>
                  <a:solidFill>
                    <a:srgbClr val="0563C1"/>
                  </a:solidFill>
                </a:uFill>
                <a:hlinkClick r:id="rId2" invalidUrl="" action="" tgtFrame="" tooltip="" history="1" highlightClick="0" endSnd="0"/>
              </a:rPr>
              <a:t>tarcan.yonel@anytool.nl</a:t>
            </a:r>
            <a:r>
              <a:rPr b="0"/>
              <a:t>              </a:t>
            </a:r>
            <a:r>
              <a:t>Phone:</a:t>
            </a:r>
            <a:r>
              <a:rPr b="0"/>
              <a:t> </a:t>
            </a:r>
            <a:r>
              <a:rPr b="0">
                <a:solidFill>
                  <a:srgbClr val="222A35"/>
                </a:solidFill>
              </a:rPr>
              <a:t>0638 64 5959</a:t>
            </a:r>
          </a:p>
        </p:txBody>
      </p:sp>
      <p:sp>
        <p:nvSpPr>
          <p:cNvPr id="386" name="Title 1"/>
          <p:cNvSpPr txBox="1"/>
          <p:nvPr/>
        </p:nvSpPr>
        <p:spPr>
          <a:xfrm>
            <a:off x="198119" y="762000"/>
            <a:ext cx="12100560" cy="592668"/>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lvl1pPr algn="ctr">
              <a:lnSpc>
                <a:spcPct val="90000"/>
              </a:lnSpc>
              <a:defRPr b="1" sz="3600">
                <a:solidFill>
                  <a:srgbClr val="1EAAF0"/>
                </a:solidFill>
              </a:defRPr>
            </a:lvl1pPr>
          </a:lstStyle>
          <a:p>
            <a:pPr/>
            <a:r>
              <a:t>Thank You</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*https://uiuxtrend.com/measuring-system-usability-scale-sus/</a:t>
            </a:r>
          </a:p>
        </p:txBody>
      </p:sp>
      <p:sp>
        <p:nvSpPr>
          <p:cNvPr id="108"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Calculating System Usability Scale (SUS) Score</a:t>
            </a:r>
          </a:p>
        </p:txBody>
      </p:sp>
      <p:sp>
        <p:nvSpPr>
          <p:cNvPr id="109" name="Subtitle 2"/>
          <p:cNvSpPr txBox="1"/>
          <p:nvPr>
            <p:ph type="subTitle" sz="half" idx="1"/>
          </p:nvPr>
        </p:nvSpPr>
        <p:spPr>
          <a:xfrm>
            <a:off x="1524000" y="1525954"/>
            <a:ext cx="9144000" cy="3082725"/>
          </a:xfrm>
          <a:prstGeom prst="rect">
            <a:avLst/>
          </a:prstGeom>
        </p:spPr>
        <p:txBody>
          <a:bodyPr/>
          <a:lstStyle/>
          <a:p>
            <a:pPr algn="l" defTabSz="731520">
              <a:spcBef>
                <a:spcPts val="800"/>
              </a:spcBef>
              <a:defRPr b="1" sz="1920">
                <a:solidFill>
                  <a:srgbClr val="222A35"/>
                </a:solidFill>
              </a:defRPr>
            </a:pPr>
            <a:r>
              <a:t>Step 1</a:t>
            </a:r>
            <a:br/>
            <a:br/>
            <a:r>
              <a:rPr b="0"/>
              <a:t>Convert the scale into number for each of the 10 questions</a:t>
            </a:r>
            <a:endParaRPr b="0"/>
          </a:p>
          <a:p>
            <a:pPr algn="l" defTabSz="731520">
              <a:spcBef>
                <a:spcPts val="800"/>
              </a:spcBef>
              <a:defRPr sz="1920">
                <a:solidFill>
                  <a:srgbClr val="222A35"/>
                </a:solidFill>
              </a:defRPr>
            </a:pPr>
            <a:r>
              <a:t>Strongly Disagree: 1 point</a:t>
            </a:r>
          </a:p>
          <a:p>
            <a:pPr algn="l" defTabSz="731520">
              <a:spcBef>
                <a:spcPts val="800"/>
              </a:spcBef>
              <a:defRPr sz="1920">
                <a:solidFill>
                  <a:srgbClr val="222A35"/>
                </a:solidFill>
              </a:defRPr>
            </a:pPr>
            <a:r>
              <a:t>Disagree: 2 points</a:t>
            </a:r>
          </a:p>
          <a:p>
            <a:pPr algn="l" defTabSz="731520">
              <a:spcBef>
                <a:spcPts val="800"/>
              </a:spcBef>
              <a:defRPr sz="1920">
                <a:solidFill>
                  <a:srgbClr val="222A35"/>
                </a:solidFill>
              </a:defRPr>
            </a:pPr>
            <a:r>
              <a:t>Neutral: 3 points</a:t>
            </a:r>
          </a:p>
          <a:p>
            <a:pPr algn="l" defTabSz="731520">
              <a:spcBef>
                <a:spcPts val="800"/>
              </a:spcBef>
              <a:defRPr sz="1920">
                <a:solidFill>
                  <a:srgbClr val="222A35"/>
                </a:solidFill>
              </a:defRPr>
            </a:pPr>
            <a:r>
              <a:t>Agree: 4 points</a:t>
            </a:r>
          </a:p>
          <a:p>
            <a:pPr algn="l" defTabSz="731520">
              <a:spcBef>
                <a:spcPts val="800"/>
              </a:spcBef>
              <a:defRPr sz="1920">
                <a:solidFill>
                  <a:srgbClr val="222A35"/>
                </a:solidFill>
              </a:defRPr>
            </a:pPr>
            <a:r>
              <a:t>Strongly Agree: 5 points</a:t>
            </a:r>
          </a:p>
          <a:p>
            <a:pPr algn="l" defTabSz="731520">
              <a:spcBef>
                <a:spcPts val="800"/>
              </a:spcBef>
              <a:defRPr sz="1360">
                <a:solidFill>
                  <a:srgbClr val="222A35"/>
                </a:solidFill>
              </a:defRPr>
            </a:pPr>
            <a:r>
              <a:t>(negative question patterns uses an opposite calculation) *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*https://uiuxtrend.com/measuring-system-usability-scale-sus/</a:t>
            </a:r>
          </a:p>
        </p:txBody>
      </p:sp>
      <p:sp>
        <p:nvSpPr>
          <p:cNvPr id="112"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Calculating System Usability Scale (SUS) Score</a:t>
            </a:r>
          </a:p>
        </p:txBody>
      </p:sp>
      <p:sp>
        <p:nvSpPr>
          <p:cNvPr id="113" name="Subtitle 2"/>
          <p:cNvSpPr txBox="1"/>
          <p:nvPr>
            <p:ph type="subTitle" idx="1"/>
          </p:nvPr>
        </p:nvSpPr>
        <p:spPr>
          <a:xfrm>
            <a:off x="1524000" y="1525952"/>
            <a:ext cx="9144000" cy="4637780"/>
          </a:xfrm>
          <a:prstGeom prst="rect">
            <a:avLst/>
          </a:prstGeom>
        </p:spPr>
        <p:txBody>
          <a:bodyPr/>
          <a:lstStyle/>
          <a:p>
            <a:pPr algn="l">
              <a:defRPr b="1">
                <a:solidFill>
                  <a:srgbClr val="222A35"/>
                </a:solidFill>
              </a:defRPr>
            </a:pPr>
            <a:r>
              <a:t>Step 2</a:t>
            </a:r>
            <a:br/>
            <a:br/>
            <a:r>
              <a:rPr b="0"/>
              <a:t>X = Sum of the points for all odd-numbered questions – 5</a:t>
            </a:r>
            <a:endParaRPr b="0"/>
          </a:p>
          <a:p>
            <a:pPr algn="l">
              <a:defRPr>
                <a:solidFill>
                  <a:srgbClr val="222A35"/>
                </a:solidFill>
              </a:defRPr>
            </a:pPr>
            <a:r>
              <a:t>Y = 25 – Sum of the points for all even-numbered questions</a:t>
            </a:r>
          </a:p>
          <a:p>
            <a:pPr algn="l">
              <a:defRPr>
                <a:solidFill>
                  <a:srgbClr val="222A35"/>
                </a:solidFill>
              </a:defRPr>
            </a:pPr>
            <a:r>
              <a:t>SUS Score = (X + Y) x 2.5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*https://uiuxtrend.com/measuring-system-usability-scale-sus/</a:t>
            </a:r>
          </a:p>
        </p:txBody>
      </p:sp>
      <p:sp>
        <p:nvSpPr>
          <p:cNvPr id="116"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Interpreting System Usability Scale (SUS) Score</a:t>
            </a:r>
          </a:p>
        </p:txBody>
      </p:sp>
      <p:sp>
        <p:nvSpPr>
          <p:cNvPr id="117" name="Subtitle 2"/>
          <p:cNvSpPr txBox="1"/>
          <p:nvPr>
            <p:ph type="subTitle" idx="1"/>
          </p:nvPr>
        </p:nvSpPr>
        <p:spPr>
          <a:xfrm>
            <a:off x="1524000" y="1525952"/>
            <a:ext cx="9144000" cy="4637780"/>
          </a:xfrm>
          <a:prstGeom prst="rect">
            <a:avLst/>
          </a:prstGeom>
        </p:spPr>
        <p:txBody>
          <a:bodyPr/>
          <a:lstStyle/>
          <a:p>
            <a:pPr algn="l">
              <a:lnSpc>
                <a:spcPct val="150000"/>
              </a:lnSpc>
              <a:defRPr>
                <a:solidFill>
                  <a:srgbClr val="222A35"/>
                </a:solidFill>
              </a:defRPr>
            </a:pPr>
            <a:r>
              <a:t>SUS score will be able to tell you your usability performance in the aspects of effectiveness, efficiency, and overall ease of use. Although each response yield a score on a scale of 0 – 100, do not mistake it as a percentage or percentile.*</a:t>
            </a:r>
            <a:br/>
            <a:br/>
            <a:r>
              <a:rPr>
                <a:solidFill>
                  <a:srgbClr val="000000"/>
                </a:solidFill>
              </a:rPr>
              <a:t>The SUS score describes the usability performance of “Any tool” in terms of efficiency, efficiency, and general ease of use. </a:t>
            </a: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Footer Placeholder 3"/>
          <p:cNvSpPr txBox="1"/>
          <p:nvPr/>
        </p:nvSpPr>
        <p:spPr>
          <a:xfrm>
            <a:off x="45719" y="6414760"/>
            <a:ext cx="12100561" cy="248305"/>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a:defRPr sz="1200">
                <a:solidFill>
                  <a:srgbClr val="BFBFBF"/>
                </a:solidFill>
              </a:defRPr>
            </a:lvl1pPr>
          </a:lstStyle>
          <a:p>
            <a:pPr/>
            <a:r>
              <a:t>*https://uiuxtrend.com/measuring-system-usability-scale-sus/</a:t>
            </a:r>
          </a:p>
        </p:txBody>
      </p:sp>
      <p:sp>
        <p:nvSpPr>
          <p:cNvPr id="120"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Interpreting System Usability Scale (SUS) Score</a:t>
            </a:r>
          </a:p>
        </p:txBody>
      </p:sp>
      <p:sp>
        <p:nvSpPr>
          <p:cNvPr id="121" name="Subtitle 2"/>
          <p:cNvSpPr txBox="1"/>
          <p:nvPr>
            <p:ph type="subTitle" sz="quarter" idx="1"/>
          </p:nvPr>
        </p:nvSpPr>
        <p:spPr>
          <a:xfrm>
            <a:off x="1524000" y="1525954"/>
            <a:ext cx="9144000" cy="1733714"/>
          </a:xfrm>
          <a:prstGeom prst="rect">
            <a:avLst/>
          </a:prstGeom>
        </p:spPr>
        <p:txBody>
          <a:bodyPr/>
          <a:lstStyle/>
          <a:p>
            <a:pPr algn="l">
              <a:lnSpc>
                <a:spcPct val="150000"/>
              </a:lnSpc>
              <a:defRPr>
                <a:solidFill>
                  <a:srgbClr val="222A35"/>
                </a:solidFill>
              </a:defRPr>
            </a:pPr>
            <a:r>
              <a:t>The general average SUS score is </a:t>
            </a:r>
            <a:r>
              <a:rPr b="1"/>
              <a:t>68.  </a:t>
            </a:r>
            <a:r>
              <a:rPr sz="1200">
                <a:solidFill>
                  <a:srgbClr val="C00000"/>
                </a:solidFill>
              </a:rPr>
              <a:t>(In this research, the “any tool” SUS test result is </a:t>
            </a:r>
            <a:r>
              <a:rPr b="1" sz="1200">
                <a:solidFill>
                  <a:srgbClr val="C00000"/>
                </a:solidFill>
              </a:rPr>
              <a:t>63.5.</a:t>
            </a:r>
            <a:r>
              <a:rPr sz="1200">
                <a:solidFill>
                  <a:srgbClr val="C00000"/>
                </a:solidFill>
              </a:rPr>
              <a:t>)</a:t>
            </a:r>
            <a:br>
              <a:rPr sz="1200">
                <a:solidFill>
                  <a:srgbClr val="C00000"/>
                </a:solidFill>
              </a:rPr>
            </a:br>
            <a:r>
              <a:t>This simply means that a score of 68 will just put you at 50th percentile. Below is the general guideline on the interpretation of the SUS score:</a:t>
            </a:r>
          </a:p>
        </p:txBody>
      </p:sp>
      <p:pic>
        <p:nvPicPr>
          <p:cNvPr id="122" name="Picture 4" descr="Picture 4"/>
          <p:cNvPicPr>
            <a:picLocks noChangeAspect="1"/>
          </p:cNvPicPr>
          <p:nvPr/>
        </p:nvPicPr>
        <p:blipFill>
          <a:blip r:embed="rId2">
            <a:extLst/>
          </a:blip>
          <a:stretch>
            <a:fillRect/>
          </a:stretch>
        </p:blipFill>
        <p:spPr>
          <a:xfrm>
            <a:off x="4846356" y="3474444"/>
            <a:ext cx="2499289" cy="266713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Title 1"/>
          <p:cNvSpPr txBox="1"/>
          <p:nvPr>
            <p:ph type="ctrTitle"/>
          </p:nvPr>
        </p:nvSpPr>
        <p:spPr>
          <a:xfrm>
            <a:off x="1524000" y="609600"/>
            <a:ext cx="9144000" cy="592668"/>
          </a:xfrm>
          <a:prstGeom prst="rect">
            <a:avLst/>
          </a:prstGeom>
        </p:spPr>
        <p:txBody>
          <a:bodyPr/>
          <a:lstStyle>
            <a:lvl1pPr>
              <a:defRPr b="1" sz="3600">
                <a:solidFill>
                  <a:srgbClr val="1EAAF0"/>
                </a:solidFill>
                <a:latin typeface="+mn-lt"/>
                <a:ea typeface="+mn-ea"/>
                <a:cs typeface="+mn-cs"/>
                <a:sym typeface="Calibri"/>
              </a:defRPr>
            </a:lvl1pPr>
          </a:lstStyle>
          <a:p>
            <a:pPr/>
            <a:r>
              <a:t>“- Any tool- ” SUS Test</a:t>
            </a:r>
          </a:p>
        </p:txBody>
      </p:sp>
      <p:sp>
        <p:nvSpPr>
          <p:cNvPr id="125" name="Subtitle 2"/>
          <p:cNvSpPr txBox="1"/>
          <p:nvPr>
            <p:ph type="subTitle" sz="quarter" idx="1"/>
          </p:nvPr>
        </p:nvSpPr>
        <p:spPr>
          <a:xfrm>
            <a:off x="1524000" y="1525954"/>
            <a:ext cx="9144000" cy="1733714"/>
          </a:xfrm>
          <a:prstGeom prst="rect">
            <a:avLst/>
          </a:prstGeom>
        </p:spPr>
        <p:txBody>
          <a:bodyPr/>
          <a:lstStyle/>
          <a:p>
            <a:pPr algn="l" defTabSz="530351">
              <a:lnSpc>
                <a:spcPct val="150000"/>
              </a:lnSpc>
              <a:spcBef>
                <a:spcPts val="500"/>
              </a:spcBef>
              <a:defRPr sz="1392">
                <a:solidFill>
                  <a:srgbClr val="222A35"/>
                </a:solidFill>
              </a:defRPr>
            </a:pPr>
            <a:r>
              <a:t>SUS test was created in 2 different languages for our users who speak English and Dutch.</a:t>
            </a:r>
            <a:br/>
            <a:br/>
            <a:r>
              <a:t>The SUS test was shared with </a:t>
            </a:r>
            <a:r>
              <a:rPr b="1"/>
              <a:t>1650</a:t>
            </a:r>
            <a:r>
              <a:t> people in total, and a total of </a:t>
            </a:r>
            <a:r>
              <a:rPr b="1"/>
              <a:t>41</a:t>
            </a:r>
            <a:r>
              <a:t> answers were received.</a:t>
            </a:r>
            <a:br/>
            <a:r>
              <a:rPr b="1"/>
              <a:t>Response rate:</a:t>
            </a:r>
            <a:r>
              <a:t> 2.48%</a:t>
            </a:r>
            <a:br/>
            <a:br/>
          </a:p>
        </p:txBody>
      </p:sp>
    </p:spTree>
  </p:cSld>
  <p:clrMapOvr>
    <a:masterClrMapping/>
  </p:clrMapOvr>
  <mc:AlternateContent xmlns:mc="http://schemas.openxmlformats.org/markup-compatibility/2006">
    <mc:Choice xmlns:p14="http://schemas.microsoft.com/office/powerpoint/2010/main" Requires="p14">
      <p:transition spd="slow" advClick="1" p14:dur="1200">
        <p:push dir="u"/>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